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497" r:id="rId3"/>
    <p:sldId id="505" r:id="rId4"/>
    <p:sldId id="504" r:id="rId5"/>
    <p:sldId id="495" r:id="rId6"/>
    <p:sldId id="279" r:id="rId7"/>
    <p:sldId id="291" r:id="rId8"/>
    <p:sldId id="500" r:id="rId9"/>
    <p:sldId id="457" r:id="rId10"/>
    <p:sldId id="498" r:id="rId11"/>
    <p:sldId id="459" r:id="rId12"/>
    <p:sldId id="460" r:id="rId13"/>
    <p:sldId id="461" r:id="rId14"/>
    <p:sldId id="462" r:id="rId15"/>
    <p:sldId id="472" r:id="rId16"/>
    <p:sldId id="465" r:id="rId17"/>
    <p:sldId id="482" r:id="rId18"/>
    <p:sldId id="466" r:id="rId19"/>
    <p:sldId id="467" r:id="rId20"/>
    <p:sldId id="478" r:id="rId21"/>
    <p:sldId id="488" r:id="rId22"/>
    <p:sldId id="489" r:id="rId23"/>
    <p:sldId id="490" r:id="rId24"/>
    <p:sldId id="491" r:id="rId25"/>
    <p:sldId id="480" r:id="rId26"/>
    <p:sldId id="485" r:id="rId27"/>
    <p:sldId id="502" r:id="rId28"/>
    <p:sldId id="499" r:id="rId29"/>
  </p:sldIdLst>
  <p:sldSz cx="9144000" cy="6858000" type="screen4x3"/>
  <p:notesSz cx="6794500" cy="99314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803"/>
    <a:srgbClr val="6B6BCF"/>
    <a:srgbClr val="E1937B"/>
    <a:srgbClr val="89A4A7"/>
    <a:srgbClr val="E94E09"/>
    <a:srgbClr val="F39464"/>
    <a:srgbClr val="BD6935"/>
    <a:srgbClr val="F39A6E"/>
    <a:srgbClr val="BDA1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样式 1 - 强调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80030" autoAdjust="0"/>
  </p:normalViewPr>
  <p:slideViewPr>
    <p:cSldViewPr>
      <p:cViewPr varScale="1">
        <p:scale>
          <a:sx n="72" d="100"/>
          <a:sy n="72" d="100"/>
        </p:scale>
        <p:origin x="21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761AFDD-16DC-4CC1-9ACC-42F83298436E}"/>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4F980318-1405-48E0-9976-1902A4DF5871}"/>
              </a:ext>
            </a:extLst>
          </p:cNvPr>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B63DA383-210A-46F4-858B-7CB0707890A2}" type="datetimeFigureOut">
              <a:rPr lang="zh-CN" altLang="en-US"/>
              <a:pPr>
                <a:defRPr/>
              </a:pPr>
              <a:t>2021/3/19</a:t>
            </a:fld>
            <a:endParaRPr lang="zh-CN" altLang="en-US"/>
          </a:p>
        </p:txBody>
      </p:sp>
      <p:sp>
        <p:nvSpPr>
          <p:cNvPr id="4" name="页脚占位符 3">
            <a:extLst>
              <a:ext uri="{FF2B5EF4-FFF2-40B4-BE49-F238E27FC236}">
                <a16:creationId xmlns:a16="http://schemas.microsoft.com/office/drawing/2014/main" id="{C61F5339-FF06-4DC8-8ED1-C373142DCDCB}"/>
              </a:ext>
            </a:extLst>
          </p:cNvPr>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charset="0"/>
                <a:ea typeface="宋体" pitchFamily="2" charset="-122"/>
              </a:defRPr>
            </a:lvl1pPr>
          </a:lstStyle>
          <a:p>
            <a:pPr>
              <a:defRPr/>
            </a:pPr>
            <a:endParaRPr lang="zh-CN" altLang="en-US"/>
          </a:p>
        </p:txBody>
      </p:sp>
      <p:sp>
        <p:nvSpPr>
          <p:cNvPr id="5" name="灯片编号占位符 4">
            <a:extLst>
              <a:ext uri="{FF2B5EF4-FFF2-40B4-BE49-F238E27FC236}">
                <a16:creationId xmlns:a16="http://schemas.microsoft.com/office/drawing/2014/main" id="{8BD497A1-BE92-47D3-8449-042729A4565B}"/>
              </a:ext>
            </a:extLst>
          </p:cNvPr>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3131D1-33E7-4063-99AF-F5A37D6F771A}"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E60FEBD-2DE0-4E92-A62A-4E9DF418A786}"/>
              </a:ext>
            </a:extLst>
          </p:cNvPr>
          <p:cNvSpPr>
            <a:spLocks noGrp="1"/>
          </p:cNvSpPr>
          <p:nvPr>
            <p:ph type="hdr" sz="quarter"/>
          </p:nvPr>
        </p:nvSpPr>
        <p:spPr>
          <a:xfrm>
            <a:off x="0" y="0"/>
            <a:ext cx="2944813" cy="496888"/>
          </a:xfrm>
          <a:prstGeom prst="rect">
            <a:avLst/>
          </a:prstGeom>
        </p:spPr>
        <p:txBody>
          <a:bodyPr vert="horz" lIns="91440" tIns="45720" rIns="91440" bIns="45720" rtlCol="0"/>
          <a:lstStyle>
            <a:lvl1pPr algn="l" eaLnBrk="1" hangingPunct="1">
              <a:defRPr sz="1200">
                <a:latin typeface="Arial"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31708EEB-7349-4CBE-ACF8-83CF01C39391}"/>
              </a:ext>
            </a:extLst>
          </p:cNvPr>
          <p:cNvSpPr>
            <a:spLocks noGrp="1"/>
          </p:cNvSpPr>
          <p:nvPr>
            <p:ph type="dt" idx="1"/>
          </p:nvPr>
        </p:nvSpPr>
        <p:spPr>
          <a:xfrm>
            <a:off x="3848100" y="0"/>
            <a:ext cx="2944813" cy="496888"/>
          </a:xfrm>
          <a:prstGeom prst="rect">
            <a:avLst/>
          </a:prstGeom>
        </p:spPr>
        <p:txBody>
          <a:bodyPr vert="horz" lIns="91440" tIns="45720" rIns="91440" bIns="45720" rtlCol="0"/>
          <a:lstStyle>
            <a:lvl1pPr algn="r" eaLnBrk="1" hangingPunct="1">
              <a:defRPr sz="1200">
                <a:latin typeface="Arial" charset="0"/>
                <a:ea typeface="宋体" pitchFamily="2" charset="-122"/>
              </a:defRPr>
            </a:lvl1pPr>
          </a:lstStyle>
          <a:p>
            <a:pPr>
              <a:defRPr/>
            </a:pPr>
            <a:fld id="{7F6463BE-B426-40A3-BDB2-DE0B5B1CE6EC}" type="datetimeFigureOut">
              <a:rPr lang="zh-CN" altLang="en-US"/>
              <a:pPr>
                <a:defRPr/>
              </a:pPr>
              <a:t>2021/3/19</a:t>
            </a:fld>
            <a:endParaRPr lang="zh-CN" altLang="en-US"/>
          </a:p>
        </p:txBody>
      </p:sp>
      <p:sp>
        <p:nvSpPr>
          <p:cNvPr id="4" name="幻灯片图像占位符 3">
            <a:extLst>
              <a:ext uri="{FF2B5EF4-FFF2-40B4-BE49-F238E27FC236}">
                <a16:creationId xmlns:a16="http://schemas.microsoft.com/office/drawing/2014/main" id="{880AAAF8-6B3D-492D-A3C0-4CC6B3683FFD}"/>
              </a:ext>
            </a:extLst>
          </p:cNvPr>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D09AE66D-BFC6-43BF-9630-6D2863D1F8EA}"/>
              </a:ext>
            </a:extLst>
          </p:cNvPr>
          <p:cNvSpPr>
            <a:spLocks noGrp="1"/>
          </p:cNvSpPr>
          <p:nvPr>
            <p:ph type="body" sz="quarter" idx="3"/>
          </p:nvPr>
        </p:nvSpPr>
        <p:spPr>
          <a:xfrm>
            <a:off x="679450" y="4718050"/>
            <a:ext cx="5435600" cy="4468813"/>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BF17F9EF-A4E5-4E9F-ADCF-973C85311B2A}"/>
              </a:ext>
            </a:extLst>
          </p:cNvPr>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eaLnBrk="1" hangingPunct="1">
              <a:defRPr sz="1200">
                <a:latin typeface="Arial"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BB1FBAD0-FA8D-42B5-ABFB-160ABB9FC3B3}"/>
              </a:ext>
            </a:extLst>
          </p:cNvPr>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0DF6A09-F59B-40EE-A423-4F971E0666F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3</a:t>
            </a:fld>
            <a:endParaRPr lang="zh-CN" altLang="en-US"/>
          </a:p>
        </p:txBody>
      </p:sp>
    </p:spTree>
    <p:extLst>
      <p:ext uri="{BB962C8B-B14F-4D97-AF65-F5344CB8AC3E}">
        <p14:creationId xmlns:p14="http://schemas.microsoft.com/office/powerpoint/2010/main" val="2390971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14</a:t>
            </a:fld>
            <a:endParaRPr lang="zh-CN" altLang="en-US"/>
          </a:p>
        </p:txBody>
      </p:sp>
    </p:spTree>
    <p:extLst>
      <p:ext uri="{BB962C8B-B14F-4D97-AF65-F5344CB8AC3E}">
        <p14:creationId xmlns:p14="http://schemas.microsoft.com/office/powerpoint/2010/main" val="190526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16</a:t>
            </a:fld>
            <a:endParaRPr lang="zh-CN" altLang="en-US"/>
          </a:p>
        </p:txBody>
      </p:sp>
    </p:spTree>
    <p:extLst>
      <p:ext uri="{BB962C8B-B14F-4D97-AF65-F5344CB8AC3E}">
        <p14:creationId xmlns:p14="http://schemas.microsoft.com/office/powerpoint/2010/main" val="1559568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19</a:t>
            </a:fld>
            <a:endParaRPr lang="zh-CN" altLang="en-US"/>
          </a:p>
        </p:txBody>
      </p:sp>
    </p:spTree>
    <p:extLst>
      <p:ext uri="{BB962C8B-B14F-4D97-AF65-F5344CB8AC3E}">
        <p14:creationId xmlns:p14="http://schemas.microsoft.com/office/powerpoint/2010/main" val="339181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21</a:t>
            </a:fld>
            <a:endParaRPr lang="zh-CN" altLang="en-US"/>
          </a:p>
        </p:txBody>
      </p:sp>
    </p:spTree>
    <p:extLst>
      <p:ext uri="{BB962C8B-B14F-4D97-AF65-F5344CB8AC3E}">
        <p14:creationId xmlns:p14="http://schemas.microsoft.com/office/powerpoint/2010/main" val="216593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22</a:t>
            </a:fld>
            <a:endParaRPr lang="zh-CN" altLang="en-US"/>
          </a:p>
        </p:txBody>
      </p:sp>
    </p:spTree>
    <p:extLst>
      <p:ext uri="{BB962C8B-B14F-4D97-AF65-F5344CB8AC3E}">
        <p14:creationId xmlns:p14="http://schemas.microsoft.com/office/powerpoint/2010/main" val="1109599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23</a:t>
            </a:fld>
            <a:endParaRPr lang="zh-CN" altLang="en-US"/>
          </a:p>
        </p:txBody>
      </p:sp>
    </p:spTree>
    <p:extLst>
      <p:ext uri="{BB962C8B-B14F-4D97-AF65-F5344CB8AC3E}">
        <p14:creationId xmlns:p14="http://schemas.microsoft.com/office/powerpoint/2010/main" val="268865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24</a:t>
            </a:fld>
            <a:endParaRPr lang="zh-CN" altLang="en-US"/>
          </a:p>
        </p:txBody>
      </p:sp>
    </p:spTree>
    <p:extLst>
      <p:ext uri="{BB962C8B-B14F-4D97-AF65-F5344CB8AC3E}">
        <p14:creationId xmlns:p14="http://schemas.microsoft.com/office/powerpoint/2010/main" val="290742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kern="1200" dirty="0">
              <a:solidFill>
                <a:srgbClr val="EF6803"/>
              </a:solidFill>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26</a:t>
            </a:fld>
            <a:endParaRPr lang="zh-CN" altLang="en-US"/>
          </a:p>
        </p:txBody>
      </p:sp>
    </p:spTree>
    <p:extLst>
      <p:ext uri="{BB962C8B-B14F-4D97-AF65-F5344CB8AC3E}">
        <p14:creationId xmlns:p14="http://schemas.microsoft.com/office/powerpoint/2010/main" val="78179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4</a:t>
            </a:fld>
            <a:endParaRPr lang="zh-CN" altLang="en-US"/>
          </a:p>
        </p:txBody>
      </p:sp>
    </p:spTree>
    <p:extLst>
      <p:ext uri="{BB962C8B-B14F-4D97-AF65-F5344CB8AC3E}">
        <p14:creationId xmlns:p14="http://schemas.microsoft.com/office/powerpoint/2010/main" val="23940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DF6A09-F59B-40EE-A423-4F971E0666F3}"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9454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7</a:t>
            </a:fld>
            <a:endParaRPr lang="zh-CN" altLang="en-US"/>
          </a:p>
        </p:txBody>
      </p:sp>
    </p:spTree>
    <p:extLst>
      <p:ext uri="{BB962C8B-B14F-4D97-AF65-F5344CB8AC3E}">
        <p14:creationId xmlns:p14="http://schemas.microsoft.com/office/powerpoint/2010/main" val="222315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8</a:t>
            </a:fld>
            <a:endParaRPr lang="zh-CN" altLang="en-US"/>
          </a:p>
        </p:txBody>
      </p:sp>
    </p:spTree>
    <p:extLst>
      <p:ext uri="{BB962C8B-B14F-4D97-AF65-F5344CB8AC3E}">
        <p14:creationId xmlns:p14="http://schemas.microsoft.com/office/powerpoint/2010/main" val="55038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9</a:t>
            </a:fld>
            <a:endParaRPr lang="zh-CN" altLang="en-US"/>
          </a:p>
        </p:txBody>
      </p:sp>
    </p:spTree>
    <p:extLst>
      <p:ext uri="{BB962C8B-B14F-4D97-AF65-F5344CB8AC3E}">
        <p14:creationId xmlns:p14="http://schemas.microsoft.com/office/powerpoint/2010/main" val="329887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11</a:t>
            </a:fld>
            <a:endParaRPr lang="zh-CN" altLang="en-US"/>
          </a:p>
        </p:txBody>
      </p:sp>
    </p:spTree>
    <p:extLst>
      <p:ext uri="{BB962C8B-B14F-4D97-AF65-F5344CB8AC3E}">
        <p14:creationId xmlns:p14="http://schemas.microsoft.com/office/powerpoint/2010/main" val="101171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12</a:t>
            </a:fld>
            <a:endParaRPr lang="zh-CN" altLang="en-US"/>
          </a:p>
        </p:txBody>
      </p:sp>
    </p:spTree>
    <p:extLst>
      <p:ext uri="{BB962C8B-B14F-4D97-AF65-F5344CB8AC3E}">
        <p14:creationId xmlns:p14="http://schemas.microsoft.com/office/powerpoint/2010/main" val="1126508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0DF6A09-F59B-40EE-A423-4F971E0666F3}" type="slidenum">
              <a:rPr lang="zh-CN" altLang="en-US" smtClean="0"/>
              <a:pPr>
                <a:defRPr/>
              </a:pPr>
              <a:t>13</a:t>
            </a:fld>
            <a:endParaRPr lang="zh-CN" altLang="en-US"/>
          </a:p>
        </p:txBody>
      </p:sp>
    </p:spTree>
    <p:extLst>
      <p:ext uri="{BB962C8B-B14F-4D97-AF65-F5344CB8AC3E}">
        <p14:creationId xmlns:p14="http://schemas.microsoft.com/office/powerpoint/2010/main" val="411298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877E519D-2984-4331-A2FE-1F9A4B9A674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a:extLst>
              <a:ext uri="{FF2B5EF4-FFF2-40B4-BE49-F238E27FC236}">
                <a16:creationId xmlns:a16="http://schemas.microsoft.com/office/drawing/2014/main" id="{4A35F51E-2D77-44B7-BF91-3370B2E1AF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52E75B46-1860-40CB-B94D-F269254F1FA7}"/>
              </a:ext>
            </a:extLst>
          </p:cNvPr>
          <p:cNvSpPr>
            <a:spLocks noGrp="1" noChangeArrowheads="1"/>
          </p:cNvSpPr>
          <p:nvPr>
            <p:ph type="sldNum" sz="quarter" idx="12"/>
          </p:nvPr>
        </p:nvSpPr>
        <p:spPr>
          <a:ln/>
        </p:spPr>
        <p:txBody>
          <a:bodyPr/>
          <a:lstStyle>
            <a:lvl1pPr>
              <a:defRPr/>
            </a:lvl1pPr>
          </a:lstStyle>
          <a:p>
            <a:pPr>
              <a:defRPr/>
            </a:pPr>
            <a:fld id="{190BB9C5-3DA1-4965-8498-88EF8A22A6E7}" type="slidenum">
              <a:rPr lang="zh-CN" altLang="zh-CN"/>
              <a:pPr>
                <a:defRPr/>
              </a:pPr>
              <a:t>‹#›</a:t>
            </a:fld>
            <a:endParaRPr lang="zh-CN" altLang="zh-CN"/>
          </a:p>
        </p:txBody>
      </p:sp>
    </p:spTree>
    <p:extLst>
      <p:ext uri="{BB962C8B-B14F-4D97-AF65-F5344CB8AC3E}">
        <p14:creationId xmlns:p14="http://schemas.microsoft.com/office/powerpoint/2010/main" val="378289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908720"/>
            <a:ext cx="8229600" cy="436910"/>
          </a:xfrm>
        </p:spPr>
        <p:txBody>
          <a:bodyPr/>
          <a:lstStyle>
            <a:lvl1pPr algn="l">
              <a:defRPr sz="2400">
                <a:solidFill>
                  <a:srgbClr val="EF6803"/>
                </a:solidFill>
              </a:defRPr>
            </a:lvl1pPr>
          </a:lstStyle>
          <a:p>
            <a:r>
              <a:rPr lang="zh-CN" altLang="en-US" dirty="0"/>
              <a:t>单击此处编辑母版标题样式</a:t>
            </a:r>
          </a:p>
        </p:txBody>
      </p:sp>
      <p:sp>
        <p:nvSpPr>
          <p:cNvPr id="3" name="内容占位符 2"/>
          <p:cNvSpPr>
            <a:spLocks noGrp="1"/>
          </p:cNvSpPr>
          <p:nvPr>
            <p:ph idx="1"/>
          </p:nvPr>
        </p:nvSpPr>
        <p:spPr/>
        <p:txBody>
          <a:bodyPr/>
          <a:lstStyle>
            <a:lvl1pPr>
              <a:buFont typeface="Wingdings" panose="05000000000000000000" pitchFamily="2" charset="2"/>
              <a:buChar char="p"/>
              <a:defRPr sz="2000">
                <a:solidFill>
                  <a:srgbClr val="EF6803"/>
                </a:solidFill>
              </a:defRPr>
            </a:lvl1pPr>
            <a:lvl2pPr>
              <a:defRPr sz="2000">
                <a:solidFill>
                  <a:srgbClr val="EF6803"/>
                </a:solidFill>
              </a:defRPr>
            </a:lvl2pPr>
            <a:lvl3pPr>
              <a:buFont typeface="Wingdings" panose="05000000000000000000" pitchFamily="2" charset="2"/>
              <a:buChar char="p"/>
              <a:defRPr sz="2000">
                <a:solidFill>
                  <a:srgbClr val="EF6803"/>
                </a:solidFill>
              </a:defRPr>
            </a:lvl3pPr>
            <a:lvl4pPr>
              <a:defRPr sz="2000">
                <a:solidFill>
                  <a:srgbClr val="EF6803"/>
                </a:solidFill>
              </a:defRPr>
            </a:lvl4pPr>
            <a:lvl5pPr>
              <a:defRPr sz="2000">
                <a:solidFill>
                  <a:srgbClr val="EF6803"/>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a:extLst>
              <a:ext uri="{FF2B5EF4-FFF2-40B4-BE49-F238E27FC236}">
                <a16:creationId xmlns:a16="http://schemas.microsoft.com/office/drawing/2014/main" id="{877E519D-2984-4331-A2FE-1F9A4B9A674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a:extLst>
              <a:ext uri="{FF2B5EF4-FFF2-40B4-BE49-F238E27FC236}">
                <a16:creationId xmlns:a16="http://schemas.microsoft.com/office/drawing/2014/main" id="{4A35F51E-2D77-44B7-BF91-3370B2E1AF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52E75B46-1860-40CB-B94D-F269254F1FA7}"/>
              </a:ext>
            </a:extLst>
          </p:cNvPr>
          <p:cNvSpPr>
            <a:spLocks noGrp="1" noChangeArrowheads="1"/>
          </p:cNvSpPr>
          <p:nvPr>
            <p:ph type="sldNum" sz="quarter" idx="12"/>
          </p:nvPr>
        </p:nvSpPr>
        <p:spPr>
          <a:ln/>
        </p:spPr>
        <p:txBody>
          <a:bodyPr/>
          <a:lstStyle>
            <a:lvl1pPr>
              <a:defRPr/>
            </a:lvl1pPr>
          </a:lstStyle>
          <a:p>
            <a:pPr>
              <a:defRPr/>
            </a:pPr>
            <a:fld id="{54863FCE-D2FB-48BE-ACBB-ABA0F5319887}" type="slidenum">
              <a:rPr lang="zh-CN" altLang="zh-CN"/>
              <a:pPr>
                <a:defRPr/>
              </a:pPr>
              <a:t>‹#›</a:t>
            </a:fld>
            <a:endParaRPr lang="zh-CN" altLang="zh-CN"/>
          </a:p>
        </p:txBody>
      </p:sp>
    </p:spTree>
    <p:extLst>
      <p:ext uri="{BB962C8B-B14F-4D97-AF65-F5344CB8AC3E}">
        <p14:creationId xmlns:p14="http://schemas.microsoft.com/office/powerpoint/2010/main" val="43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877E519D-2984-4331-A2FE-1F9A4B9A674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a:extLst>
              <a:ext uri="{FF2B5EF4-FFF2-40B4-BE49-F238E27FC236}">
                <a16:creationId xmlns:a16="http://schemas.microsoft.com/office/drawing/2014/main" id="{4A35F51E-2D77-44B7-BF91-3370B2E1AF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a:extLst>
              <a:ext uri="{FF2B5EF4-FFF2-40B4-BE49-F238E27FC236}">
                <a16:creationId xmlns:a16="http://schemas.microsoft.com/office/drawing/2014/main" id="{52E75B46-1860-40CB-B94D-F269254F1FA7}"/>
              </a:ext>
            </a:extLst>
          </p:cNvPr>
          <p:cNvSpPr>
            <a:spLocks noGrp="1" noChangeArrowheads="1"/>
          </p:cNvSpPr>
          <p:nvPr>
            <p:ph type="sldNum" sz="quarter" idx="12"/>
          </p:nvPr>
        </p:nvSpPr>
        <p:spPr>
          <a:ln/>
        </p:spPr>
        <p:txBody>
          <a:bodyPr/>
          <a:lstStyle>
            <a:lvl1pPr>
              <a:defRPr/>
            </a:lvl1pPr>
          </a:lstStyle>
          <a:p>
            <a:pPr>
              <a:defRPr/>
            </a:pPr>
            <a:fld id="{79FDC223-1CA7-4127-BB72-158CEF553C88}" type="slidenum">
              <a:rPr lang="zh-CN" altLang="zh-CN"/>
              <a:pPr>
                <a:defRPr/>
              </a:pPr>
              <a:t>‹#›</a:t>
            </a:fld>
            <a:endParaRPr lang="zh-CN" altLang="zh-CN"/>
          </a:p>
        </p:txBody>
      </p:sp>
    </p:spTree>
    <p:extLst>
      <p:ext uri="{BB962C8B-B14F-4D97-AF65-F5344CB8AC3E}">
        <p14:creationId xmlns:p14="http://schemas.microsoft.com/office/powerpoint/2010/main" val="176141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852845"/>
            <a:ext cx="8229600" cy="576064"/>
          </a:xfrm>
        </p:spPr>
        <p:txBody>
          <a:bodyPr/>
          <a:lstStyle>
            <a:lvl1pPr algn="l">
              <a:defRPr sz="2400"/>
            </a:lvl1pPr>
          </a:lstStyle>
          <a:p>
            <a:r>
              <a:rPr lang="zh-CN" altLang="en-US" dirty="0"/>
              <a:t>单击此处编辑母版标题样式</a:t>
            </a:r>
          </a:p>
        </p:txBody>
      </p:sp>
      <p:sp>
        <p:nvSpPr>
          <p:cNvPr id="3" name="Rectangle 4">
            <a:extLst>
              <a:ext uri="{FF2B5EF4-FFF2-40B4-BE49-F238E27FC236}">
                <a16:creationId xmlns:a16="http://schemas.microsoft.com/office/drawing/2014/main" id="{877E519D-2984-4331-A2FE-1F9A4B9A674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a:extLst>
              <a:ext uri="{FF2B5EF4-FFF2-40B4-BE49-F238E27FC236}">
                <a16:creationId xmlns:a16="http://schemas.microsoft.com/office/drawing/2014/main" id="{4A35F51E-2D77-44B7-BF91-3370B2E1AF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a:extLst>
              <a:ext uri="{FF2B5EF4-FFF2-40B4-BE49-F238E27FC236}">
                <a16:creationId xmlns:a16="http://schemas.microsoft.com/office/drawing/2014/main" id="{52E75B46-1860-40CB-B94D-F269254F1FA7}"/>
              </a:ext>
            </a:extLst>
          </p:cNvPr>
          <p:cNvSpPr>
            <a:spLocks noGrp="1" noChangeArrowheads="1"/>
          </p:cNvSpPr>
          <p:nvPr>
            <p:ph type="sldNum" sz="quarter" idx="12"/>
          </p:nvPr>
        </p:nvSpPr>
        <p:spPr>
          <a:ln/>
        </p:spPr>
        <p:txBody>
          <a:bodyPr/>
          <a:lstStyle>
            <a:lvl1pPr>
              <a:defRPr/>
            </a:lvl1pPr>
          </a:lstStyle>
          <a:p>
            <a:pPr>
              <a:defRPr/>
            </a:pPr>
            <a:fld id="{82B7A4B3-ABF6-4BAC-8504-B06B2BA5233A}" type="slidenum">
              <a:rPr lang="zh-CN" altLang="zh-CN"/>
              <a:pPr>
                <a:defRPr/>
              </a:pPr>
              <a:t>‹#›</a:t>
            </a:fld>
            <a:endParaRPr lang="zh-CN" altLang="zh-CN"/>
          </a:p>
        </p:txBody>
      </p:sp>
    </p:spTree>
    <p:extLst>
      <p:ext uri="{BB962C8B-B14F-4D97-AF65-F5344CB8AC3E}">
        <p14:creationId xmlns:p14="http://schemas.microsoft.com/office/powerpoint/2010/main" val="257592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77E519D-2984-4331-A2FE-1F9A4B9A674B}"/>
              </a:ext>
            </a:extLst>
          </p:cNvPr>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a:extLst>
              <a:ext uri="{FF2B5EF4-FFF2-40B4-BE49-F238E27FC236}">
                <a16:creationId xmlns:a16="http://schemas.microsoft.com/office/drawing/2014/main" id="{4A35F51E-2D77-44B7-BF91-3370B2E1AFCD}"/>
              </a:ext>
            </a:extLst>
          </p:cNvPr>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a:extLst>
              <a:ext uri="{FF2B5EF4-FFF2-40B4-BE49-F238E27FC236}">
                <a16:creationId xmlns:a16="http://schemas.microsoft.com/office/drawing/2014/main" id="{52E75B46-1860-40CB-B94D-F269254F1FA7}"/>
              </a:ext>
            </a:extLst>
          </p:cNvPr>
          <p:cNvSpPr>
            <a:spLocks noGrp="1" noChangeArrowheads="1"/>
          </p:cNvSpPr>
          <p:nvPr>
            <p:ph type="sldNum" sz="quarter" idx="12"/>
          </p:nvPr>
        </p:nvSpPr>
        <p:spPr>
          <a:ln/>
        </p:spPr>
        <p:txBody>
          <a:bodyPr/>
          <a:lstStyle>
            <a:lvl1pPr>
              <a:defRPr/>
            </a:lvl1pPr>
          </a:lstStyle>
          <a:p>
            <a:pPr>
              <a:defRPr/>
            </a:pPr>
            <a:fld id="{678E3066-C9D0-4F09-8D92-1774DC6D2C30}" type="slidenum">
              <a:rPr lang="zh-CN" altLang="zh-CN"/>
              <a:pPr>
                <a:defRPr/>
              </a:pPr>
              <a:t>‹#›</a:t>
            </a:fld>
            <a:endParaRPr lang="zh-CN" altLang="zh-CN"/>
          </a:p>
        </p:txBody>
      </p:sp>
    </p:spTree>
    <p:extLst>
      <p:ext uri="{BB962C8B-B14F-4D97-AF65-F5344CB8AC3E}">
        <p14:creationId xmlns:p14="http://schemas.microsoft.com/office/powerpoint/2010/main" val="234083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8720"/>
            <a:ext cx="82296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dirty="0"/>
              <a:t>单击此处编辑母版标题样式</a:t>
            </a:r>
          </a:p>
        </p:txBody>
      </p:sp>
      <p:sp>
        <p:nvSpPr>
          <p:cNvPr id="1027" name="Rectangle 3"/>
          <p:cNvSpPr>
            <a:spLocks noGrp="1" noChangeArrowheads="1"/>
          </p:cNvSpPr>
          <p:nvPr>
            <p:ph type="body" idx="1"/>
          </p:nvPr>
        </p:nvSpPr>
        <p:spPr bwMode="auto">
          <a:xfrm>
            <a:off x="457200" y="1484784"/>
            <a:ext cx="8229600" cy="464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1028" name="Rectangle 4">
            <a:extLst>
              <a:ext uri="{FF2B5EF4-FFF2-40B4-BE49-F238E27FC236}">
                <a16:creationId xmlns:a16="http://schemas.microsoft.com/office/drawing/2014/main" id="{877E519D-2984-4331-A2FE-1F9A4B9A674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宋体" pitchFamily="2" charset="-122"/>
              </a:defRPr>
            </a:lvl1pPr>
          </a:lstStyle>
          <a:p>
            <a:pPr>
              <a:defRPr/>
            </a:pPr>
            <a:endParaRPr lang="zh-CN" altLang="zh-CN" dirty="0"/>
          </a:p>
        </p:txBody>
      </p:sp>
      <p:sp>
        <p:nvSpPr>
          <p:cNvPr id="1029" name="Rectangle 5">
            <a:extLst>
              <a:ext uri="{FF2B5EF4-FFF2-40B4-BE49-F238E27FC236}">
                <a16:creationId xmlns:a16="http://schemas.microsoft.com/office/drawing/2014/main" id="{4A35F51E-2D77-44B7-BF91-3370B2E1AFC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宋体" pitchFamily="2" charset="-122"/>
              </a:defRPr>
            </a:lvl1pPr>
          </a:lstStyle>
          <a:p>
            <a:pPr>
              <a:defRPr/>
            </a:pPr>
            <a:endParaRPr lang="zh-CN" altLang="zh-CN"/>
          </a:p>
        </p:txBody>
      </p:sp>
      <p:sp>
        <p:nvSpPr>
          <p:cNvPr id="1030" name="Rectangle 6">
            <a:extLst>
              <a:ext uri="{FF2B5EF4-FFF2-40B4-BE49-F238E27FC236}">
                <a16:creationId xmlns:a16="http://schemas.microsoft.com/office/drawing/2014/main" id="{52E75B46-1860-40CB-B94D-F269254F1FA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318E5B3-4AF7-4021-9298-08238D194B42}"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l" rtl="0" eaLnBrk="0" fontAlgn="base" hangingPunct="0">
        <a:spcBef>
          <a:spcPct val="0"/>
        </a:spcBef>
        <a:spcAft>
          <a:spcPct val="0"/>
        </a:spcAft>
        <a:defRPr sz="2400">
          <a:solidFill>
            <a:srgbClr val="EF680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p"/>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F2FC6CBD-ADCD-4225-B6E6-B685AEC7F1B2}"/>
              </a:ext>
            </a:extLst>
          </p:cNvPr>
          <p:cNvSpPr>
            <a:spLocks noGrp="1" noChangeArrowheads="1"/>
          </p:cNvSpPr>
          <p:nvPr>
            <p:ph type="ctrTitle"/>
          </p:nvPr>
        </p:nvSpPr>
        <p:spPr>
          <a:xfrm>
            <a:off x="395288" y="2081103"/>
            <a:ext cx="8569200" cy="646331"/>
          </a:xfrm>
          <a:ln>
            <a:miter/>
          </a:ln>
        </p:spPr>
        <p:txBody>
          <a:bodyPr wrap="square">
            <a:spAutoFit/>
          </a:bodyPr>
          <a:lstStyle/>
          <a:p>
            <a:pPr algn="ctr">
              <a:defRPr/>
            </a:pPr>
            <a:r>
              <a:rPr lang="en-US" altLang="zh-CN" sz="3600" b="1" kern="1200" dirty="0" smtClean="0">
                <a:solidFill>
                  <a:srgbClr val="EF6803"/>
                </a:solidFill>
                <a:latin typeface="+mn-ea"/>
                <a:ea typeface="+mn-ea"/>
                <a:cs typeface="+mn-cs"/>
                <a:sym typeface="黑体" pitchFamily="49" charset="-122"/>
              </a:rPr>
              <a:t>PTA</a:t>
            </a:r>
            <a:r>
              <a:rPr lang="zh-CN" altLang="en-US" sz="3600" b="1" kern="1200" dirty="0">
                <a:latin typeface="+mn-ea"/>
                <a:ea typeface="+mn-ea"/>
                <a:cs typeface="+mn-cs"/>
                <a:sym typeface="黑体" pitchFamily="49" charset="-122"/>
              </a:rPr>
              <a:t>周</a:t>
            </a:r>
            <a:r>
              <a:rPr lang="zh-CN" altLang="en-US" sz="3600" b="1" kern="1200" dirty="0" smtClean="0">
                <a:solidFill>
                  <a:srgbClr val="EF6803"/>
                </a:solidFill>
                <a:latin typeface="+mn-ea"/>
                <a:ea typeface="+mn-ea"/>
                <a:cs typeface="+mn-cs"/>
                <a:sym typeface="黑体" pitchFamily="49" charset="-122"/>
              </a:rPr>
              <a:t>度策略报告</a:t>
            </a:r>
            <a:endParaRPr lang="en-US" sz="3600" b="1" kern="1200" dirty="0">
              <a:solidFill>
                <a:srgbClr val="EF6803"/>
              </a:solidFill>
              <a:latin typeface="+mn-ea"/>
              <a:ea typeface="+mn-ea"/>
              <a:cs typeface="+mn-cs"/>
              <a:sym typeface="黑体" pitchFamily="49" charset="-122"/>
            </a:endParaRPr>
          </a:p>
        </p:txBody>
      </p:sp>
      <p:grpSp>
        <p:nvGrpSpPr>
          <p:cNvPr id="3" name="组合 2">
            <a:extLst>
              <a:ext uri="{FF2B5EF4-FFF2-40B4-BE49-F238E27FC236}">
                <a16:creationId xmlns:a16="http://schemas.microsoft.com/office/drawing/2014/main" id="{088E5E5E-38DB-422A-9670-4EAE12A21A7C}"/>
              </a:ext>
            </a:extLst>
          </p:cNvPr>
          <p:cNvGrpSpPr/>
          <p:nvPr/>
        </p:nvGrpSpPr>
        <p:grpSpPr>
          <a:xfrm>
            <a:off x="3023803" y="5445224"/>
            <a:ext cx="3312169" cy="746358"/>
            <a:chOff x="3059832" y="4857931"/>
            <a:chExt cx="3312169" cy="746358"/>
          </a:xfrm>
        </p:grpSpPr>
        <p:sp>
          <p:nvSpPr>
            <p:cNvPr id="4099" name="矩形 2"/>
            <p:cNvSpPr>
              <a:spLocks noChangeArrowheads="1"/>
            </p:cNvSpPr>
            <p:nvPr/>
          </p:nvSpPr>
          <p:spPr bwMode="auto">
            <a:xfrm>
              <a:off x="3707904" y="4857931"/>
              <a:ext cx="266409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solidFill>
                    <a:srgbClr val="EF6803"/>
                  </a:solidFill>
                  <a:latin typeface="方正综艺简体"/>
                  <a:ea typeface="方正综艺简体"/>
                  <a:cs typeface="方正综艺简体"/>
                  <a:sym typeface="黑体" panose="02010609060101010101" pitchFamily="49" charset="-122"/>
                </a:rPr>
                <a:t>山金期货有限公司</a:t>
              </a:r>
              <a:endParaRPr lang="en-US" altLang="zh-CN" sz="2400" b="1" dirty="0">
                <a:solidFill>
                  <a:srgbClr val="EF6803"/>
                </a:solidFill>
                <a:latin typeface="方正综艺简体"/>
                <a:ea typeface="方正综艺简体"/>
                <a:cs typeface="方正综艺简体"/>
                <a:sym typeface="黑体" panose="02010609060101010101" pitchFamily="49" charset="-122"/>
              </a:endParaRPr>
            </a:p>
            <a:p>
              <a:pPr algn="ctr" eaLnBrk="1" hangingPunct="1">
                <a:spcBef>
                  <a:spcPts val="400"/>
                </a:spcBef>
                <a:buFontTx/>
                <a:buNone/>
              </a:pPr>
              <a:r>
                <a:rPr lang="en-US" altLang="zh-CN" sz="1350" b="1" dirty="0">
                  <a:solidFill>
                    <a:srgbClr val="EF6803"/>
                  </a:solidFill>
                  <a:latin typeface="方正综艺简体"/>
                  <a:ea typeface="方正综艺简体"/>
                  <a:cs typeface="方正综艺简体"/>
                  <a:sym typeface="黑体" panose="02010609060101010101" pitchFamily="49" charset="-122"/>
                </a:rPr>
                <a:t>SHANDONG GOLD FUTURES</a:t>
              </a:r>
              <a:endParaRPr lang="zh-CN" altLang="en-US" sz="1350" b="1" dirty="0">
                <a:solidFill>
                  <a:srgbClr val="EF6803"/>
                </a:solidFill>
                <a:latin typeface="方正综艺简体"/>
                <a:ea typeface="方正综艺简体"/>
                <a:cs typeface="方正综艺简体"/>
                <a:sym typeface="黑体" panose="02010609060101010101" pitchFamily="49" charset="-122"/>
              </a:endParaRPr>
            </a:p>
          </p:txBody>
        </p:sp>
        <p:pic>
          <p:nvPicPr>
            <p:cNvPr id="4101" name="Picture 12" descr="jtb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916785"/>
              <a:ext cx="57626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文本框 3">
            <a:extLst>
              <a:ext uri="{FF2B5EF4-FFF2-40B4-BE49-F238E27FC236}">
                <a16:creationId xmlns:a16="http://schemas.microsoft.com/office/drawing/2014/main" id="{BF653A7D-2084-4AC8-85F6-591C1C6DEDD9}"/>
              </a:ext>
            </a:extLst>
          </p:cNvPr>
          <p:cNvSpPr txBox="1"/>
          <p:nvPr/>
        </p:nvSpPr>
        <p:spPr>
          <a:xfrm>
            <a:off x="3779912" y="3622735"/>
            <a:ext cx="2304256" cy="461665"/>
          </a:xfrm>
          <a:prstGeom prst="rect">
            <a:avLst/>
          </a:prstGeom>
          <a:noFill/>
        </p:spPr>
        <p:txBody>
          <a:bodyPr wrap="square" rtlCol="0">
            <a:spAutoFit/>
          </a:bodyPr>
          <a:lstStyle/>
          <a:p>
            <a:r>
              <a:rPr lang="en-US" altLang="zh-CN" sz="2400" dirty="0" smtClean="0">
                <a:solidFill>
                  <a:srgbClr val="EF6803"/>
                </a:solidFill>
                <a:latin typeface="+mj-ea"/>
                <a:ea typeface="+mj-ea"/>
              </a:rPr>
              <a:t>2021.3.19</a:t>
            </a:r>
            <a:endParaRPr lang="zh-CN" altLang="en-US" sz="2400" dirty="0">
              <a:solidFill>
                <a:srgbClr val="EF6803"/>
              </a:solidFill>
              <a:latin typeface="+mj-ea"/>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CD29-D499-47D3-9BE5-134E91C42469}"/>
              </a:ext>
            </a:extLst>
          </p:cNvPr>
          <p:cNvSpPr>
            <a:spLocks noGrp="1"/>
          </p:cNvSpPr>
          <p:nvPr>
            <p:ph type="ctrTitle"/>
          </p:nvPr>
        </p:nvSpPr>
        <p:spPr/>
        <p:txBody>
          <a:bodyPr>
            <a:normAutofit/>
          </a:bodyPr>
          <a:lstStyle/>
          <a:p>
            <a:pPr algn="ctr"/>
            <a:r>
              <a:rPr lang="zh-CN" altLang="en-US" sz="3000" dirty="0" smtClean="0"/>
              <a:t>第三部分：市场</a:t>
            </a:r>
            <a:r>
              <a:rPr lang="zh-CN" altLang="en-US" sz="3000" dirty="0"/>
              <a:t>需求</a:t>
            </a:r>
            <a:r>
              <a:rPr lang="zh-CN" altLang="en-US" sz="3000" dirty="0" smtClean="0"/>
              <a:t>情况</a:t>
            </a:r>
            <a:endParaRPr lang="zh-CN" altLang="en-US" sz="3000" dirty="0"/>
          </a:p>
        </p:txBody>
      </p:sp>
    </p:spTree>
    <p:extLst>
      <p:ext uri="{BB962C8B-B14F-4D97-AF65-F5344CB8AC3E}">
        <p14:creationId xmlns:p14="http://schemas.microsoft.com/office/powerpoint/2010/main" val="71187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7094" y="476505"/>
            <a:ext cx="9311449" cy="1143000"/>
          </a:xfrm>
        </p:spPr>
        <p:txBody>
          <a:bodyPr/>
          <a:lstStyle/>
          <a:p>
            <a:r>
              <a:rPr lang="zh-CN" altLang="en-US" dirty="0"/>
              <a:t/>
            </a:r>
            <a:br>
              <a:rPr lang="zh-CN" altLang="en-US" dirty="0"/>
            </a:br>
            <a:r>
              <a:rPr lang="en-US" altLang="zh-CN" sz="2800" dirty="0"/>
              <a:t>3</a:t>
            </a:r>
            <a:r>
              <a:rPr lang="en-US" altLang="zh-CN" sz="2800" dirty="0" smtClean="0"/>
              <a:t>.1</a:t>
            </a:r>
            <a:r>
              <a:rPr lang="zh-CN" altLang="en-US" sz="2800" dirty="0" smtClean="0"/>
              <a:t> </a:t>
            </a:r>
            <a:r>
              <a:rPr lang="zh-CN" altLang="en-US" sz="2800" dirty="0"/>
              <a:t>聚酯</a:t>
            </a:r>
            <a:r>
              <a:rPr lang="zh-CN" altLang="en-US" sz="2800" dirty="0" smtClean="0"/>
              <a:t>开工完全恢复</a:t>
            </a:r>
            <a:r>
              <a:rPr lang="zh-CN" altLang="en-US" sz="2800" dirty="0" smtClean="0"/>
              <a:t>，织造大幅上涨，预计后期下游及终端保持高位。</a:t>
            </a:r>
            <a:endParaRPr lang="zh-CN" altLang="en-US" sz="2800" dirty="0"/>
          </a:p>
        </p:txBody>
      </p:sp>
      <p:sp>
        <p:nvSpPr>
          <p:cNvPr id="10" name="矩形 9"/>
          <p:cNvSpPr/>
          <p:nvPr/>
        </p:nvSpPr>
        <p:spPr>
          <a:xfrm>
            <a:off x="179512" y="1619505"/>
            <a:ext cx="8964488" cy="1938992"/>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本周聚酯</a:t>
            </a:r>
            <a:r>
              <a:rPr lang="zh-CN" altLang="en-US" sz="1600" dirty="0">
                <a:latin typeface="黑体" panose="02010609060101010101" pitchFamily="49" charset="-122"/>
                <a:ea typeface="黑体" panose="02010609060101010101" pitchFamily="49" charset="-122"/>
              </a:rPr>
              <a:t>开工</a:t>
            </a:r>
            <a:r>
              <a:rPr lang="zh-CN" altLang="en-US" sz="1600" dirty="0" smtClean="0">
                <a:latin typeface="黑体" panose="02010609060101010101" pitchFamily="49" charset="-122"/>
                <a:ea typeface="黑体" panose="02010609060101010101" pitchFamily="49" charset="-122"/>
              </a:rPr>
              <a:t>在</a:t>
            </a:r>
            <a:r>
              <a:rPr lang="en-US" altLang="zh-CN" sz="1600" dirty="0" smtClean="0">
                <a:latin typeface="黑体" panose="02010609060101010101" pitchFamily="49" charset="-122"/>
                <a:ea typeface="黑体" panose="02010609060101010101" pitchFamily="49" charset="-122"/>
              </a:rPr>
              <a:t>91.1%</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0.5</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），持续上涨，</a:t>
            </a:r>
            <a:r>
              <a:rPr lang="zh-CN" altLang="en-US" sz="1600" dirty="0">
                <a:latin typeface="黑体" panose="02010609060101010101" pitchFamily="49" charset="-122"/>
                <a:ea typeface="黑体" panose="02010609060101010101" pitchFamily="49" charset="-122"/>
              </a:rPr>
              <a:t>截至目前维持</a:t>
            </a:r>
            <a:r>
              <a:rPr lang="zh-CN" altLang="en-US" sz="1600" dirty="0" smtClean="0">
                <a:latin typeface="黑体" panose="02010609060101010101" pitchFamily="49" charset="-122"/>
                <a:ea typeface="黑体" panose="02010609060101010101" pitchFamily="49" charset="-122"/>
              </a:rPr>
              <a:t>在</a:t>
            </a:r>
            <a:r>
              <a:rPr lang="en-US" altLang="zh-CN" sz="1600" dirty="0" smtClean="0">
                <a:latin typeface="黑体" panose="02010609060101010101" pitchFamily="49" charset="-122"/>
                <a:ea typeface="黑体" panose="02010609060101010101" pitchFamily="49" charset="-122"/>
              </a:rPr>
              <a:t>91.19%</a:t>
            </a:r>
            <a:r>
              <a:rPr lang="zh-CN" altLang="en-US" sz="1600" dirty="0">
                <a:latin typeface="黑体" panose="02010609060101010101" pitchFamily="49" charset="-122"/>
                <a:ea typeface="黑体" panose="02010609060101010101" pitchFamily="49" charset="-122"/>
              </a:rPr>
              <a:t>附近。未来两周来看，截止</a:t>
            </a:r>
            <a:r>
              <a:rPr lang="en-US" altLang="zh-CN" sz="1600" dirty="0">
                <a:latin typeface="黑体" panose="02010609060101010101" pitchFamily="49" charset="-122"/>
                <a:ea typeface="黑体" panose="02010609060101010101" pitchFamily="49" charset="-122"/>
              </a:rPr>
              <a:t>3</a:t>
            </a:r>
            <a:r>
              <a:rPr lang="zh-CN" altLang="en-US" sz="1600" dirty="0">
                <a:latin typeface="黑体" panose="02010609060101010101" pitchFamily="49" charset="-122"/>
                <a:ea typeface="黑体" panose="02010609060101010101" pitchFamily="49" charset="-122"/>
              </a:rPr>
              <a:t>月</a:t>
            </a:r>
            <a:r>
              <a:rPr lang="en-US" altLang="zh-CN" sz="1600" dirty="0">
                <a:latin typeface="黑体" panose="02010609060101010101" pitchFamily="49" charset="-122"/>
                <a:ea typeface="黑体" panose="02010609060101010101" pitchFamily="49" charset="-122"/>
              </a:rPr>
              <a:t>25</a:t>
            </a:r>
            <a:r>
              <a:rPr lang="zh-CN" altLang="en-US" sz="1600" dirty="0">
                <a:latin typeface="黑体" panose="02010609060101010101" pitchFamily="49" charset="-122"/>
                <a:ea typeface="黑体" panose="02010609060101010101" pitchFamily="49" charset="-122"/>
              </a:rPr>
              <a:t>日，有</a:t>
            </a:r>
            <a:r>
              <a:rPr lang="en-US" altLang="zh-CN" sz="1600" dirty="0">
                <a:latin typeface="黑体" panose="02010609060101010101" pitchFamily="49" charset="-122"/>
                <a:ea typeface="黑体" panose="02010609060101010101" pitchFamily="49" charset="-122"/>
              </a:rPr>
              <a:t>25</a:t>
            </a:r>
            <a:r>
              <a:rPr lang="zh-CN" altLang="en-US" sz="1600" dirty="0">
                <a:latin typeface="黑体" panose="02010609060101010101" pitchFamily="49" charset="-122"/>
                <a:ea typeface="黑体" panose="02010609060101010101" pitchFamily="49" charset="-122"/>
              </a:rPr>
              <a:t>万吨聚酯装置计划重启、</a:t>
            </a:r>
            <a:r>
              <a:rPr lang="en-US" altLang="zh-CN" sz="1600" dirty="0">
                <a:latin typeface="黑体" panose="02010609060101010101" pitchFamily="49" charset="-122"/>
                <a:ea typeface="黑体" panose="02010609060101010101" pitchFamily="49" charset="-122"/>
              </a:rPr>
              <a:t>56</a:t>
            </a:r>
            <a:r>
              <a:rPr lang="zh-CN" altLang="en-US" sz="1600" dirty="0">
                <a:latin typeface="黑体" panose="02010609060101010101" pitchFamily="49" charset="-122"/>
                <a:ea typeface="黑体" panose="02010609060101010101" pitchFamily="49" charset="-122"/>
              </a:rPr>
              <a:t>万吨聚酯装置计划检修，推测未来两周国内聚酯开工负荷在</a:t>
            </a:r>
            <a:r>
              <a:rPr lang="en-US" altLang="zh-CN" sz="1600" dirty="0" smtClean="0">
                <a:latin typeface="黑体" panose="02010609060101010101" pitchFamily="49" charset="-122"/>
                <a:ea typeface="黑体" panose="02010609060101010101" pitchFamily="49" charset="-122"/>
              </a:rPr>
              <a:t>91%</a:t>
            </a:r>
            <a:r>
              <a:rPr lang="zh-CN" altLang="en-US" sz="1600" dirty="0">
                <a:latin typeface="黑体" panose="02010609060101010101" pitchFamily="49" charset="-122"/>
                <a:ea typeface="黑体" panose="02010609060101010101" pitchFamily="49" charset="-122"/>
              </a:rPr>
              <a:t>左右</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终端已基本修复</a:t>
            </a:r>
            <a:r>
              <a:rPr lang="zh-CN" altLang="en-US" sz="1600" dirty="0" smtClean="0">
                <a:latin typeface="黑体" panose="02010609060101010101" pitchFamily="49" charset="-122"/>
                <a:ea typeface="黑体" panose="02010609060101010101" pitchFamily="49" charset="-122"/>
              </a:rPr>
              <a:t>，本周终端</a:t>
            </a:r>
            <a:r>
              <a:rPr lang="zh-CN" altLang="en-US" sz="1600" dirty="0">
                <a:latin typeface="黑体" panose="02010609060101010101" pitchFamily="49" charset="-122"/>
                <a:ea typeface="黑体" panose="02010609060101010101" pitchFamily="49" charset="-122"/>
              </a:rPr>
              <a:t>江浙机</a:t>
            </a:r>
            <a:r>
              <a:rPr lang="zh-CN" altLang="en-US" sz="1600" dirty="0" smtClean="0">
                <a:latin typeface="黑体" panose="02010609060101010101" pitchFamily="49" charset="-122"/>
                <a:ea typeface="黑体" panose="02010609060101010101" pitchFamily="49" charset="-122"/>
              </a:rPr>
              <a:t>开工率</a:t>
            </a:r>
            <a:r>
              <a:rPr lang="en-US" altLang="zh-CN" sz="1600" dirty="0" smtClean="0">
                <a:latin typeface="黑体" panose="02010609060101010101" pitchFamily="49" charset="-122"/>
                <a:ea typeface="黑体" panose="02010609060101010101" pitchFamily="49" charset="-122"/>
              </a:rPr>
              <a:t>83.17%</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4</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），截至目前上移至</a:t>
            </a:r>
            <a:r>
              <a:rPr lang="en-US" altLang="zh-CN" sz="1600" dirty="0" smtClean="0">
                <a:latin typeface="黑体" panose="02010609060101010101" pitchFamily="49" charset="-122"/>
                <a:ea typeface="黑体" panose="02010609060101010101" pitchFamily="49" charset="-122"/>
              </a:rPr>
              <a:t>83.17%</a:t>
            </a:r>
            <a:r>
              <a:rPr lang="zh-CN" altLang="en-US" sz="1600" dirty="0" smtClean="0">
                <a:latin typeface="黑体" panose="02010609060101010101" pitchFamily="49" charset="-122"/>
                <a:ea typeface="黑体" panose="02010609060101010101" pitchFamily="49" charset="-122"/>
              </a:rPr>
              <a:t>，预计</a:t>
            </a:r>
            <a:r>
              <a:rPr lang="en-US" altLang="zh-CN" sz="1600" dirty="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月开工率维持在</a:t>
            </a:r>
            <a:r>
              <a:rPr lang="en-US" altLang="zh-CN" sz="1600" dirty="0" smtClean="0">
                <a:latin typeface="黑体" panose="02010609060101010101" pitchFamily="49" charset="-122"/>
                <a:ea typeface="黑体" panose="02010609060101010101" pitchFamily="49" charset="-122"/>
              </a:rPr>
              <a:t>85%</a:t>
            </a:r>
            <a:r>
              <a:rPr lang="zh-CN" altLang="en-US" sz="1600" dirty="0" smtClean="0">
                <a:latin typeface="黑体" panose="02010609060101010101" pitchFamily="49" charset="-122"/>
                <a:ea typeface="黑体" panose="02010609060101010101" pitchFamily="49" charset="-122"/>
              </a:rPr>
              <a:t>附近。</a:t>
            </a:r>
            <a:endParaRPr lang="en-US" altLang="zh-CN" sz="1600" dirty="0">
              <a:latin typeface="黑体" panose="02010609060101010101" pitchFamily="49" charset="-122"/>
              <a:ea typeface="黑体" panose="02010609060101010101" pitchFamily="49" charset="-122"/>
            </a:endParaRPr>
          </a:p>
        </p:txBody>
      </p:sp>
      <p:sp>
        <p:nvSpPr>
          <p:cNvPr id="7" name="矩形 6"/>
          <p:cNvSpPr/>
          <p:nvPr/>
        </p:nvSpPr>
        <p:spPr>
          <a:xfrm>
            <a:off x="7020272" y="6339517"/>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3" name="图片 2"/>
          <p:cNvPicPr>
            <a:picLocks noChangeAspect="1"/>
          </p:cNvPicPr>
          <p:nvPr/>
        </p:nvPicPr>
        <p:blipFill>
          <a:blip r:embed="rId3"/>
          <a:stretch>
            <a:fillRect/>
          </a:stretch>
        </p:blipFill>
        <p:spPr>
          <a:xfrm>
            <a:off x="132349" y="3510467"/>
            <a:ext cx="4367644" cy="2755631"/>
          </a:xfrm>
          <a:prstGeom prst="rect">
            <a:avLst/>
          </a:prstGeom>
        </p:spPr>
      </p:pic>
      <p:pic>
        <p:nvPicPr>
          <p:cNvPr id="4" name="图片 3"/>
          <p:cNvPicPr>
            <a:picLocks noChangeAspect="1"/>
          </p:cNvPicPr>
          <p:nvPr/>
        </p:nvPicPr>
        <p:blipFill>
          <a:blip r:embed="rId4"/>
          <a:stretch>
            <a:fillRect/>
          </a:stretch>
        </p:blipFill>
        <p:spPr>
          <a:xfrm>
            <a:off x="4661756" y="3509859"/>
            <a:ext cx="4230724" cy="2755631"/>
          </a:xfrm>
          <a:prstGeom prst="rect">
            <a:avLst/>
          </a:prstGeom>
        </p:spPr>
      </p:pic>
    </p:spTree>
    <p:extLst>
      <p:ext uri="{BB962C8B-B14F-4D97-AF65-F5344CB8AC3E}">
        <p14:creationId xmlns:p14="http://schemas.microsoft.com/office/powerpoint/2010/main" val="2851286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14170"/>
            <a:ext cx="8928992" cy="1143000"/>
          </a:xfrm>
        </p:spPr>
        <p:txBody>
          <a:bodyPr/>
          <a:lstStyle/>
          <a:p>
            <a:r>
              <a:rPr lang="zh-CN" altLang="en-US" dirty="0"/>
              <a:t/>
            </a:r>
            <a:br>
              <a:rPr lang="zh-CN" altLang="en-US" dirty="0"/>
            </a:br>
            <a:r>
              <a:rPr lang="en-US" altLang="zh-CN" sz="2800" dirty="0"/>
              <a:t>3</a:t>
            </a:r>
            <a:r>
              <a:rPr lang="en-US" altLang="zh-CN" sz="2800" dirty="0" smtClean="0"/>
              <a:t>.2 2</a:t>
            </a:r>
            <a:r>
              <a:rPr lang="zh-CN" altLang="en-US" sz="2800" dirty="0" smtClean="0"/>
              <a:t>月</a:t>
            </a:r>
            <a:r>
              <a:rPr lang="zh-CN" altLang="en-US" sz="2800" dirty="0"/>
              <a:t>聚酯</a:t>
            </a:r>
            <a:r>
              <a:rPr lang="zh-CN" altLang="en-US" sz="2800" dirty="0" smtClean="0"/>
              <a:t>月度产量</a:t>
            </a:r>
            <a:r>
              <a:rPr lang="en-US" altLang="zh-CN" sz="2800" dirty="0" smtClean="0"/>
              <a:t>403</a:t>
            </a:r>
            <a:r>
              <a:rPr lang="zh-CN" altLang="en-US" sz="2800" dirty="0" smtClean="0"/>
              <a:t>万</a:t>
            </a:r>
            <a:r>
              <a:rPr lang="zh-CN" altLang="en-US" sz="2800" dirty="0"/>
              <a:t>吨，</a:t>
            </a:r>
            <a:r>
              <a:rPr lang="zh-CN" altLang="en-US" sz="2800" dirty="0" smtClean="0"/>
              <a:t>预计</a:t>
            </a:r>
            <a:r>
              <a:rPr lang="en-US" altLang="zh-CN" sz="2800" dirty="0" smtClean="0"/>
              <a:t>3</a:t>
            </a:r>
            <a:r>
              <a:rPr lang="zh-CN" altLang="en-US" sz="2800" dirty="0" smtClean="0"/>
              <a:t>月份产量稳步提升。</a:t>
            </a:r>
            <a:endParaRPr lang="zh-CN" altLang="en-US" sz="2800" dirty="0"/>
          </a:p>
        </p:txBody>
      </p:sp>
      <p:sp>
        <p:nvSpPr>
          <p:cNvPr id="6" name="矩形 5"/>
          <p:cNvSpPr/>
          <p:nvPr/>
        </p:nvSpPr>
        <p:spPr>
          <a:xfrm>
            <a:off x="251520" y="1866122"/>
            <a:ext cx="8316416"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dirty="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月</a:t>
            </a:r>
            <a:r>
              <a:rPr lang="zh-CN" altLang="en-US" dirty="0">
                <a:latin typeface="黑体" panose="02010609060101010101" pitchFamily="49" charset="-122"/>
                <a:ea typeface="黑体" panose="02010609060101010101" pitchFamily="49" charset="-122"/>
              </a:rPr>
              <a:t>下游聚酯开工维持在</a:t>
            </a:r>
            <a:r>
              <a:rPr lang="en-US" altLang="zh-CN" dirty="0" smtClean="0">
                <a:latin typeface="黑体" panose="02010609060101010101" pitchFamily="49" charset="-122"/>
                <a:ea typeface="黑体" panose="02010609060101010101" pitchFamily="49" charset="-122"/>
              </a:rPr>
              <a:t>80%</a:t>
            </a:r>
            <a:r>
              <a:rPr lang="zh-CN" altLang="en-US" dirty="0" smtClean="0">
                <a:latin typeface="黑体" panose="02010609060101010101" pitchFamily="49" charset="-122"/>
                <a:ea typeface="黑体" panose="02010609060101010101" pitchFamily="49" charset="-122"/>
              </a:rPr>
              <a:t>的附近，产量</a:t>
            </a:r>
            <a:r>
              <a:rPr lang="en-US" altLang="zh-CN" dirty="0" smtClean="0">
                <a:latin typeface="黑体" panose="02010609060101010101" pitchFamily="49" charset="-122"/>
                <a:ea typeface="黑体" panose="02010609060101010101" pitchFamily="49" charset="-122"/>
              </a:rPr>
              <a:t>403</a:t>
            </a:r>
            <a:r>
              <a:rPr lang="zh-CN" altLang="en-US" dirty="0" smtClean="0">
                <a:latin typeface="黑体" panose="02010609060101010101" pitchFamily="49" charset="-122"/>
                <a:ea typeface="黑体" panose="02010609060101010101" pitchFamily="49" charset="-122"/>
              </a:rPr>
              <a:t>万</a:t>
            </a:r>
            <a:r>
              <a:rPr lang="zh-CN" altLang="en-US" dirty="0">
                <a:latin typeface="黑体" panose="02010609060101010101" pitchFamily="49" charset="-122"/>
                <a:ea typeface="黑体" panose="02010609060101010101" pitchFamily="49" charset="-122"/>
              </a:rPr>
              <a:t>吨</a:t>
            </a:r>
            <a:r>
              <a:rPr lang="zh-CN" altLang="en-US" dirty="0" smtClean="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月聚酯检修不多，开工会大幅上升，供应预计在</a:t>
            </a:r>
            <a:r>
              <a:rPr lang="en-US" altLang="zh-CN" dirty="0" smtClean="0">
                <a:latin typeface="黑体" panose="02010609060101010101" pitchFamily="49" charset="-122"/>
                <a:ea typeface="黑体" panose="02010609060101010101" pitchFamily="49" charset="-122"/>
              </a:rPr>
              <a:t>470</a:t>
            </a:r>
            <a:r>
              <a:rPr lang="zh-CN" altLang="en-US" dirty="0" smtClean="0">
                <a:latin typeface="黑体" panose="02010609060101010101" pitchFamily="49" charset="-122"/>
                <a:ea typeface="黑体" panose="02010609060101010101" pitchFamily="49" charset="-122"/>
              </a:rPr>
              <a:t>万吨。</a:t>
            </a:r>
            <a:endParaRPr lang="en-US" altLang="zh-CN" dirty="0">
              <a:latin typeface="黑体" panose="02010609060101010101" pitchFamily="49" charset="-122"/>
              <a:ea typeface="黑体" panose="02010609060101010101" pitchFamily="49" charset="-122"/>
            </a:endParaRPr>
          </a:p>
        </p:txBody>
      </p:sp>
      <p:sp>
        <p:nvSpPr>
          <p:cNvPr id="8" name="矩形 7"/>
          <p:cNvSpPr/>
          <p:nvPr/>
        </p:nvSpPr>
        <p:spPr>
          <a:xfrm>
            <a:off x="6948264" y="627348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7" name="图片 6"/>
          <p:cNvPicPr>
            <a:picLocks noChangeAspect="1"/>
          </p:cNvPicPr>
          <p:nvPr/>
        </p:nvPicPr>
        <p:blipFill>
          <a:blip r:embed="rId3"/>
          <a:stretch>
            <a:fillRect/>
          </a:stretch>
        </p:blipFill>
        <p:spPr>
          <a:xfrm>
            <a:off x="1835696" y="2996952"/>
            <a:ext cx="5256584" cy="2755631"/>
          </a:xfrm>
          <a:prstGeom prst="rect">
            <a:avLst/>
          </a:prstGeom>
        </p:spPr>
      </p:pic>
    </p:spTree>
    <p:extLst>
      <p:ext uri="{BB962C8B-B14F-4D97-AF65-F5344CB8AC3E}">
        <p14:creationId xmlns:p14="http://schemas.microsoft.com/office/powerpoint/2010/main" val="10421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1798" y="814590"/>
            <a:ext cx="8722202" cy="997859"/>
          </a:xfrm>
        </p:spPr>
        <p:txBody>
          <a:bodyPr/>
          <a:lstStyle/>
          <a:p>
            <a:r>
              <a:rPr lang="en-US" altLang="zh-CN" sz="2800" dirty="0" smtClean="0"/>
              <a:t/>
            </a:r>
            <a:br>
              <a:rPr lang="en-US" altLang="zh-CN" sz="2800" dirty="0" smtClean="0"/>
            </a:br>
            <a:r>
              <a:rPr lang="en-US" altLang="zh-CN" sz="2800" dirty="0"/>
              <a:t/>
            </a:r>
            <a:br>
              <a:rPr lang="en-US" altLang="zh-CN" sz="2800" dirty="0"/>
            </a:br>
            <a:r>
              <a:rPr lang="en-US" altLang="zh-CN" sz="2800" dirty="0" smtClean="0"/>
              <a:t/>
            </a:r>
            <a:br>
              <a:rPr lang="en-US" altLang="zh-CN" sz="2800" dirty="0" smtClean="0"/>
            </a:br>
            <a:r>
              <a:rPr lang="en-US" altLang="zh-CN" sz="2800" dirty="0" smtClean="0"/>
              <a:t>3.3 </a:t>
            </a:r>
            <a:r>
              <a:rPr lang="zh-CN" altLang="en-US" sz="2800" dirty="0" smtClean="0"/>
              <a:t>本周聚酯整体库存小幅累积，终端已大幅恢复</a:t>
            </a:r>
            <a:r>
              <a:rPr lang="zh-CN" altLang="en-US" sz="2800" dirty="0" smtClean="0"/>
              <a:t>，</a:t>
            </a:r>
            <a:r>
              <a:rPr lang="zh-CN" altLang="en-US" sz="2800" dirty="0" smtClean="0"/>
              <a:t>后期预计累库幅度不大</a:t>
            </a:r>
            <a:r>
              <a:rPr lang="zh-CN" altLang="en-US" sz="2800" dirty="0" smtClean="0"/>
              <a:t>。</a:t>
            </a:r>
            <a:r>
              <a:rPr lang="en-US" altLang="zh-CN" sz="2800" dirty="0" smtClean="0"/>
              <a:t/>
            </a:r>
            <a:br>
              <a:rPr lang="en-US" altLang="zh-CN" sz="2800" dirty="0" smtClean="0"/>
            </a:br>
            <a:r>
              <a:rPr lang="en-US" altLang="zh-CN" sz="2800" dirty="0"/>
              <a:t/>
            </a:r>
            <a:br>
              <a:rPr lang="en-US" altLang="zh-CN" sz="2800" dirty="0"/>
            </a:br>
            <a:r>
              <a:rPr lang="en-US" altLang="zh-CN" sz="2800" dirty="0" smtClean="0"/>
              <a:t/>
            </a:r>
            <a:br>
              <a:rPr lang="en-US" altLang="zh-CN" sz="2800" dirty="0" smtClean="0"/>
            </a:br>
            <a:endParaRPr lang="zh-CN" altLang="en-US" sz="2800" dirty="0"/>
          </a:p>
        </p:txBody>
      </p:sp>
      <p:sp>
        <p:nvSpPr>
          <p:cNvPr id="3" name="内容占位符 2"/>
          <p:cNvSpPr>
            <a:spLocks noGrp="1"/>
          </p:cNvSpPr>
          <p:nvPr>
            <p:ph idx="1"/>
          </p:nvPr>
        </p:nvSpPr>
        <p:spPr>
          <a:xfrm>
            <a:off x="421798" y="1738297"/>
            <a:ext cx="8229600" cy="748680"/>
          </a:xfrm>
        </p:spPr>
        <p:txBody>
          <a:bodyPr/>
          <a:lstStyle/>
          <a:p>
            <a:pPr marL="285750" indent="-285750">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截至</a:t>
            </a:r>
            <a:r>
              <a:rPr lang="en-US" altLang="zh-CN" sz="1600" kern="1200" dirty="0" smtClean="0">
                <a:solidFill>
                  <a:schemeClr val="tx1"/>
                </a:solidFill>
                <a:latin typeface="黑体" panose="02010609060101010101" pitchFamily="49" charset="-122"/>
                <a:ea typeface="黑体" panose="02010609060101010101" pitchFamily="49" charset="-122"/>
              </a:rPr>
              <a:t>3/18</a:t>
            </a:r>
            <a:r>
              <a:rPr lang="zh-CN" altLang="en-US" sz="1600" kern="1200" dirty="0" smtClean="0">
                <a:solidFill>
                  <a:schemeClr val="tx1"/>
                </a:solidFill>
                <a:latin typeface="黑体" panose="02010609060101010101" pitchFamily="49" charset="-122"/>
                <a:ea typeface="黑体" panose="02010609060101010101" pitchFamily="49" charset="-122"/>
              </a:rPr>
              <a:t>，</a:t>
            </a:r>
            <a:r>
              <a:rPr lang="zh-CN" altLang="en-US" sz="1600" kern="1200" dirty="0" smtClean="0">
                <a:solidFill>
                  <a:schemeClr val="tx1"/>
                </a:solidFill>
                <a:latin typeface="黑体" panose="02010609060101010101" pitchFamily="49" charset="-122"/>
                <a:ea typeface="黑体" panose="02010609060101010101" pitchFamily="49" charset="-122"/>
              </a:rPr>
              <a:t>长</a:t>
            </a:r>
            <a:r>
              <a:rPr lang="zh-CN" altLang="en-US" sz="1600" kern="1200" dirty="0">
                <a:solidFill>
                  <a:schemeClr val="tx1"/>
                </a:solidFill>
                <a:latin typeface="黑体" panose="02010609060101010101" pitchFamily="49" charset="-122"/>
                <a:ea typeface="黑体" panose="02010609060101010101" pitchFamily="49" charset="-122"/>
              </a:rPr>
              <a:t>丝</a:t>
            </a:r>
            <a:r>
              <a:rPr lang="en-US" altLang="zh-CN" sz="1600" kern="1200" dirty="0">
                <a:solidFill>
                  <a:schemeClr val="tx1"/>
                </a:solidFill>
                <a:latin typeface="黑体" panose="02010609060101010101" pitchFamily="49" charset="-122"/>
                <a:ea typeface="黑体" panose="02010609060101010101" pitchFamily="49" charset="-122"/>
              </a:rPr>
              <a:t>POY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16.5</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4.2</a:t>
            </a:r>
            <a:r>
              <a:rPr lang="zh-CN" altLang="en-US" sz="1600" kern="1200" dirty="0" smtClean="0">
                <a:solidFill>
                  <a:schemeClr val="tx1"/>
                </a:solidFill>
                <a:latin typeface="黑体" panose="02010609060101010101" pitchFamily="49" charset="-122"/>
                <a:ea typeface="黑体" panose="02010609060101010101" pitchFamily="49" charset="-122"/>
              </a:rPr>
              <a:t>） </a:t>
            </a:r>
            <a:r>
              <a:rPr lang="zh-CN" altLang="en-US" sz="1600" kern="1200" dirty="0">
                <a:solidFill>
                  <a:schemeClr val="tx1"/>
                </a:solidFill>
                <a:latin typeface="黑体" panose="02010609060101010101" pitchFamily="49" charset="-122"/>
                <a:ea typeface="黑体" panose="02010609060101010101" pitchFamily="49" charset="-122"/>
              </a:rPr>
              <a:t>，</a:t>
            </a:r>
            <a:r>
              <a:rPr lang="en-US" altLang="zh-CN" sz="1600" kern="1200" dirty="0">
                <a:solidFill>
                  <a:schemeClr val="tx1"/>
                </a:solidFill>
                <a:latin typeface="黑体" panose="02010609060101010101" pitchFamily="49" charset="-122"/>
                <a:ea typeface="黑体" panose="02010609060101010101" pitchFamily="49" charset="-122"/>
              </a:rPr>
              <a:t>FDY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18</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3.5</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a:solidFill>
                  <a:schemeClr val="tx1"/>
                </a:solidFill>
                <a:latin typeface="黑体" panose="02010609060101010101" pitchFamily="49" charset="-122"/>
                <a:ea typeface="黑体" panose="02010609060101010101" pitchFamily="49" charset="-122"/>
              </a:rPr>
              <a:t>DTY</a:t>
            </a:r>
            <a:r>
              <a:rPr lang="zh-CN" altLang="en-US" sz="1600" kern="1200" dirty="0" smtClean="0">
                <a:solidFill>
                  <a:schemeClr val="tx1"/>
                </a:solidFill>
                <a:latin typeface="黑体" panose="02010609060101010101" pitchFamily="49" charset="-122"/>
                <a:ea typeface="黑体" panose="02010609060101010101" pitchFamily="49" charset="-122"/>
              </a:rPr>
              <a:t>库存</a:t>
            </a:r>
            <a:r>
              <a:rPr lang="en-US" altLang="zh-CN" sz="1600" kern="1200" dirty="0" smtClean="0">
                <a:solidFill>
                  <a:schemeClr val="tx1"/>
                </a:solidFill>
                <a:latin typeface="黑体" panose="02010609060101010101" pitchFamily="49" charset="-122"/>
                <a:ea typeface="黑体" panose="02010609060101010101" pitchFamily="49" charset="-122"/>
              </a:rPr>
              <a:t>27.5</a:t>
            </a:r>
            <a:r>
              <a:rPr lang="zh-CN" altLang="en-US" sz="1600" kern="1200" dirty="0" smtClean="0">
                <a:solidFill>
                  <a:schemeClr val="tx1"/>
                </a:solidFill>
                <a:latin typeface="黑体" panose="02010609060101010101" pitchFamily="49" charset="-122"/>
                <a:ea typeface="黑体" panose="02010609060101010101" pitchFamily="49" charset="-122"/>
              </a:rPr>
              <a:t>天（</a:t>
            </a:r>
            <a:r>
              <a:rPr lang="en-US" altLang="zh-CN"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5</a:t>
            </a:r>
            <a:r>
              <a:rPr lang="zh-CN" altLang="en-US" sz="1600" kern="1200" dirty="0" smtClean="0">
                <a:solidFill>
                  <a:schemeClr val="tx1"/>
                </a:solidFill>
                <a:latin typeface="黑体" panose="02010609060101010101" pitchFamily="49" charset="-122"/>
                <a:ea typeface="黑体" panose="02010609060101010101" pitchFamily="49" charset="-122"/>
              </a:rPr>
              <a:t>），</a:t>
            </a:r>
            <a:r>
              <a:rPr lang="zh-CN" altLang="en-US" sz="1600" kern="1200" dirty="0">
                <a:solidFill>
                  <a:schemeClr val="tx1"/>
                </a:solidFill>
                <a:latin typeface="黑体" panose="02010609060101010101" pitchFamily="49" charset="-122"/>
                <a:ea typeface="黑体" panose="02010609060101010101" pitchFamily="49" charset="-122"/>
              </a:rPr>
              <a:t>短纤库存</a:t>
            </a:r>
            <a:r>
              <a:rPr lang="en-US" altLang="zh-CN"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a:solidFill>
                  <a:schemeClr val="tx1"/>
                </a:solidFill>
                <a:latin typeface="黑体" panose="02010609060101010101" pitchFamily="49" charset="-122"/>
                <a:ea typeface="黑体" panose="02010609060101010101" pitchFamily="49" charset="-122"/>
              </a:rPr>
              <a:t>7</a:t>
            </a:r>
            <a:r>
              <a:rPr lang="zh-CN" altLang="en-US"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smtClean="0">
                <a:solidFill>
                  <a:schemeClr val="tx1"/>
                </a:solidFill>
                <a:latin typeface="黑体" panose="02010609060101010101" pitchFamily="49" charset="-122"/>
                <a:ea typeface="黑体" panose="02010609060101010101" pitchFamily="49" charset="-122"/>
              </a:rPr>
              <a:t>-</a:t>
            </a:r>
            <a:r>
              <a:rPr lang="en-US" altLang="zh-CN" sz="1600" kern="1200" dirty="0">
                <a:solidFill>
                  <a:schemeClr val="tx1"/>
                </a:solidFill>
                <a:latin typeface="黑体" panose="02010609060101010101" pitchFamily="49" charset="-122"/>
                <a:ea typeface="黑体" panose="02010609060101010101" pitchFamily="49" charset="-122"/>
              </a:rPr>
              <a:t>4</a:t>
            </a:r>
            <a:r>
              <a:rPr lang="en-US" altLang="zh-CN" sz="1600" kern="1200" dirty="0" smtClean="0">
                <a:solidFill>
                  <a:schemeClr val="tx1"/>
                </a:solidFill>
                <a:latin typeface="黑体" panose="02010609060101010101" pitchFamily="49" charset="-122"/>
                <a:ea typeface="黑体" panose="02010609060101010101" pitchFamily="49" charset="-122"/>
              </a:rPr>
              <a:t>)</a:t>
            </a:r>
            <a:r>
              <a:rPr lang="zh-CN" altLang="en-US" sz="1600" kern="1200" dirty="0" smtClean="0">
                <a:solidFill>
                  <a:schemeClr val="tx1"/>
                </a:solidFill>
                <a:latin typeface="黑体" panose="02010609060101010101" pitchFamily="49" charset="-122"/>
                <a:ea typeface="黑体" panose="02010609060101010101" pitchFamily="49" charset="-122"/>
              </a:rPr>
              <a:t>。预计</a:t>
            </a:r>
            <a:r>
              <a:rPr lang="en-US" altLang="zh-CN" sz="1600" kern="1200" dirty="0">
                <a:solidFill>
                  <a:schemeClr val="tx1"/>
                </a:solidFill>
                <a:latin typeface="黑体" panose="02010609060101010101" pitchFamily="49" charset="-122"/>
                <a:ea typeface="黑体" panose="02010609060101010101" pitchFamily="49" charset="-122"/>
              </a:rPr>
              <a:t>3</a:t>
            </a:r>
            <a:r>
              <a:rPr lang="zh-CN" altLang="en-US" sz="1600" kern="1200" dirty="0" smtClean="0">
                <a:solidFill>
                  <a:schemeClr val="tx1"/>
                </a:solidFill>
                <a:latin typeface="黑体" panose="02010609060101010101" pitchFamily="49" charset="-122"/>
                <a:ea typeface="黑体" panose="02010609060101010101" pitchFamily="49" charset="-122"/>
              </a:rPr>
              <a:t>月聚酯</a:t>
            </a:r>
            <a:r>
              <a:rPr lang="zh-CN" altLang="en-US" sz="1600" kern="1200" dirty="0" smtClean="0">
                <a:solidFill>
                  <a:schemeClr val="tx1"/>
                </a:solidFill>
                <a:latin typeface="黑体" panose="02010609060101010101" pitchFamily="49" charset="-122"/>
                <a:ea typeface="黑体" panose="02010609060101010101" pitchFamily="49" charset="-122"/>
              </a:rPr>
              <a:t>库存。</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11" name="矩形 10"/>
          <p:cNvSpPr/>
          <p:nvPr/>
        </p:nvSpPr>
        <p:spPr>
          <a:xfrm>
            <a:off x="6876256" y="655514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4" name="图片 3"/>
          <p:cNvPicPr>
            <a:picLocks noChangeAspect="1"/>
          </p:cNvPicPr>
          <p:nvPr/>
        </p:nvPicPr>
        <p:blipFill>
          <a:blip r:embed="rId3"/>
          <a:stretch>
            <a:fillRect/>
          </a:stretch>
        </p:blipFill>
        <p:spPr>
          <a:xfrm>
            <a:off x="4715016" y="4526140"/>
            <a:ext cx="4048095" cy="2081921"/>
          </a:xfrm>
          <a:prstGeom prst="rect">
            <a:avLst/>
          </a:prstGeom>
        </p:spPr>
      </p:pic>
      <p:pic>
        <p:nvPicPr>
          <p:cNvPr id="5" name="图片 4"/>
          <p:cNvPicPr>
            <a:picLocks noChangeAspect="1"/>
          </p:cNvPicPr>
          <p:nvPr/>
        </p:nvPicPr>
        <p:blipFill>
          <a:blip r:embed="rId4"/>
          <a:stretch>
            <a:fillRect/>
          </a:stretch>
        </p:blipFill>
        <p:spPr>
          <a:xfrm>
            <a:off x="404919" y="4526140"/>
            <a:ext cx="4036826" cy="2081921"/>
          </a:xfrm>
          <a:prstGeom prst="rect">
            <a:avLst/>
          </a:prstGeom>
        </p:spPr>
      </p:pic>
      <p:pic>
        <p:nvPicPr>
          <p:cNvPr id="6" name="图片 5"/>
          <p:cNvPicPr>
            <a:picLocks noChangeAspect="1"/>
          </p:cNvPicPr>
          <p:nvPr/>
        </p:nvPicPr>
        <p:blipFill>
          <a:blip r:embed="rId5"/>
          <a:stretch>
            <a:fillRect/>
          </a:stretch>
        </p:blipFill>
        <p:spPr>
          <a:xfrm>
            <a:off x="423894" y="2314175"/>
            <a:ext cx="4023709" cy="2191939"/>
          </a:xfrm>
          <a:prstGeom prst="rect">
            <a:avLst/>
          </a:prstGeom>
        </p:spPr>
      </p:pic>
      <p:pic>
        <p:nvPicPr>
          <p:cNvPr id="7" name="图片 6"/>
          <p:cNvPicPr>
            <a:picLocks noChangeAspect="1"/>
          </p:cNvPicPr>
          <p:nvPr/>
        </p:nvPicPr>
        <p:blipFill>
          <a:blip r:embed="rId6"/>
          <a:stretch>
            <a:fillRect/>
          </a:stretch>
        </p:blipFill>
        <p:spPr>
          <a:xfrm>
            <a:off x="4715016" y="2314175"/>
            <a:ext cx="4048096" cy="2211965"/>
          </a:xfrm>
          <a:prstGeom prst="rect">
            <a:avLst/>
          </a:prstGeom>
        </p:spPr>
      </p:pic>
    </p:spTree>
    <p:extLst>
      <p:ext uri="{BB962C8B-B14F-4D97-AF65-F5344CB8AC3E}">
        <p14:creationId xmlns:p14="http://schemas.microsoft.com/office/powerpoint/2010/main" val="414312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00545"/>
            <a:ext cx="9324528" cy="1143000"/>
          </a:xfrm>
        </p:spPr>
        <p:txBody>
          <a:bodyPr/>
          <a:lstStyle/>
          <a:p>
            <a:r>
              <a:rPr lang="en-US" altLang="zh-CN" sz="2800" dirty="0"/>
              <a:t>3</a:t>
            </a:r>
            <a:r>
              <a:rPr lang="en-US" altLang="zh-CN" sz="2800" dirty="0" smtClean="0"/>
              <a:t>.4 </a:t>
            </a:r>
            <a:r>
              <a:rPr lang="zh-CN" altLang="en-US" sz="2800" dirty="0" smtClean="0"/>
              <a:t>终端需求一般，产销大幅回落，坯布</a:t>
            </a:r>
            <a:r>
              <a:rPr lang="zh-CN" altLang="en-US" sz="2800" dirty="0" smtClean="0"/>
              <a:t>库存持平。</a:t>
            </a:r>
            <a:endParaRPr lang="zh-CN" altLang="en-US" sz="2800" dirty="0"/>
          </a:p>
        </p:txBody>
      </p:sp>
      <p:sp>
        <p:nvSpPr>
          <p:cNvPr id="5" name="矩形 4"/>
          <p:cNvSpPr/>
          <p:nvPr/>
        </p:nvSpPr>
        <p:spPr>
          <a:xfrm>
            <a:off x="506877" y="1563018"/>
            <a:ext cx="8404264"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本周长</a:t>
            </a:r>
            <a:r>
              <a:rPr lang="zh-CN" altLang="en-US" sz="1600" dirty="0">
                <a:latin typeface="黑体" panose="02010609060101010101" pitchFamily="49" charset="-122"/>
                <a:ea typeface="黑体" panose="02010609060101010101" pitchFamily="49" charset="-122"/>
              </a:rPr>
              <a:t>丝</a:t>
            </a:r>
            <a:r>
              <a:rPr lang="zh-CN" altLang="en-US" sz="1600" dirty="0" smtClean="0">
                <a:latin typeface="黑体" panose="02010609060101010101" pitchFamily="49" charset="-122"/>
                <a:ea typeface="黑体" panose="02010609060101010101" pitchFamily="49" charset="-122"/>
              </a:rPr>
              <a:t>产销不佳，</a:t>
            </a:r>
            <a:r>
              <a:rPr lang="zh-CN" altLang="en-US" sz="1600" dirty="0" smtClean="0">
                <a:latin typeface="黑体" panose="02010609060101010101" pitchFamily="49" charset="-122"/>
                <a:ea typeface="黑体" panose="02010609060101010101" pitchFamily="49" charset="-122"/>
              </a:rPr>
              <a:t>最高</a:t>
            </a:r>
            <a:r>
              <a:rPr lang="en-US" altLang="zh-CN" sz="1600" dirty="0">
                <a:latin typeface="黑体" panose="02010609060101010101" pitchFamily="49" charset="-122"/>
                <a:ea typeface="黑体" panose="02010609060101010101" pitchFamily="49" charset="-122"/>
              </a:rPr>
              <a:t>5</a:t>
            </a:r>
            <a:r>
              <a:rPr lang="en-US" altLang="zh-CN" sz="1600" dirty="0" smtClean="0">
                <a:latin typeface="黑体" panose="02010609060101010101" pitchFamily="49" charset="-122"/>
                <a:ea typeface="黑体" panose="02010609060101010101" pitchFamily="49" charset="-122"/>
              </a:rPr>
              <a:t>0</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，最低只有</a:t>
            </a:r>
            <a:r>
              <a:rPr lang="en-US" altLang="zh-CN" sz="1600" dirty="0" smtClean="0">
                <a:latin typeface="黑体" panose="02010609060101010101" pitchFamily="49" charset="-122"/>
                <a:ea typeface="黑体" panose="02010609060101010101" pitchFamily="49" charset="-122"/>
              </a:rPr>
              <a:t>10%</a:t>
            </a:r>
            <a:r>
              <a:rPr lang="zh-CN" altLang="en-US" sz="1600" dirty="0" smtClean="0">
                <a:latin typeface="黑体" panose="02010609060101010101" pitchFamily="49" charset="-122"/>
                <a:ea typeface="黑体" panose="02010609060101010101" pitchFamily="49" charset="-122"/>
              </a:rPr>
              <a:t>，短</a:t>
            </a:r>
            <a:r>
              <a:rPr lang="zh-CN" altLang="en-US" sz="1600" dirty="0">
                <a:latin typeface="黑体" panose="02010609060101010101" pitchFamily="49" charset="-122"/>
                <a:ea typeface="黑体" panose="02010609060101010101" pitchFamily="49" charset="-122"/>
              </a:rPr>
              <a:t>纤</a:t>
            </a:r>
            <a:r>
              <a:rPr lang="zh-CN" altLang="en-US" sz="1600" dirty="0" smtClean="0">
                <a:latin typeface="黑体" panose="02010609060101010101" pitchFamily="49" charset="-122"/>
                <a:ea typeface="黑体" panose="02010609060101010101" pitchFamily="49" charset="-122"/>
              </a:rPr>
              <a:t>产销</a:t>
            </a:r>
            <a:r>
              <a:rPr lang="zh-CN" altLang="en-US" sz="1600" dirty="0" smtClean="0">
                <a:latin typeface="黑体" panose="02010609060101010101" pitchFamily="49" charset="-122"/>
                <a:ea typeface="黑体" panose="02010609060101010101" pitchFamily="49" charset="-122"/>
              </a:rPr>
              <a:t>平均</a:t>
            </a:r>
            <a:r>
              <a:rPr lang="en-US" altLang="zh-CN" sz="1600" dirty="0" smtClean="0">
                <a:latin typeface="黑体" panose="02010609060101010101" pitchFamily="49" charset="-122"/>
                <a:ea typeface="黑体" panose="02010609060101010101" pitchFamily="49" charset="-122"/>
              </a:rPr>
              <a:t>30</a:t>
            </a:r>
            <a:r>
              <a:rPr lang="en-US" altLang="zh-CN" sz="1600" dirty="0" smtClean="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a:t>
            </a: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a:t>
            </a:r>
            <a:r>
              <a:rPr lang="zh-CN" altLang="en-US" sz="1600" dirty="0">
                <a:latin typeface="黑体" panose="02010609060101010101" pitchFamily="49" charset="-122"/>
                <a:ea typeface="黑体" panose="02010609060101010101" pitchFamily="49" charset="-122"/>
              </a:rPr>
              <a:t>，坯布</a:t>
            </a:r>
            <a:r>
              <a:rPr lang="zh-CN" altLang="en-US" sz="1600" dirty="0" smtClean="0">
                <a:latin typeface="黑体" panose="02010609060101010101" pitchFamily="49" charset="-122"/>
                <a:ea typeface="黑体" panose="02010609060101010101" pitchFamily="49" charset="-122"/>
              </a:rPr>
              <a:t>库存</a:t>
            </a:r>
            <a:r>
              <a:rPr lang="en-US" altLang="zh-CN" sz="1600" dirty="0" smtClean="0">
                <a:latin typeface="黑体" panose="02010609060101010101" pitchFamily="49" charset="-122"/>
                <a:ea typeface="黑体" panose="02010609060101010101" pitchFamily="49" charset="-122"/>
              </a:rPr>
              <a:t>37</a:t>
            </a:r>
            <a:r>
              <a:rPr lang="en-US" altLang="zh-CN" sz="1600" dirty="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5</a:t>
            </a:r>
            <a:r>
              <a:rPr lang="zh-CN" altLang="en-US" sz="1600" dirty="0" smtClean="0">
                <a:latin typeface="黑体" panose="02010609060101010101" pitchFamily="49" charset="-122"/>
                <a:ea typeface="黑体" panose="02010609060101010101" pitchFamily="49" charset="-122"/>
              </a:rPr>
              <a:t>天</a:t>
            </a:r>
            <a:r>
              <a:rPr lang="zh-CN" altLang="en-US" sz="1600" dirty="0">
                <a:latin typeface="黑体" panose="02010609060101010101" pitchFamily="49" charset="-122"/>
                <a:ea typeface="黑体" panose="02010609060101010101" pitchFamily="49" charset="-122"/>
              </a:rPr>
              <a:t>，前值 </a:t>
            </a:r>
            <a:r>
              <a:rPr lang="en-US" altLang="zh-CN" sz="1600" dirty="0" smtClean="0">
                <a:latin typeface="黑体" panose="02010609060101010101" pitchFamily="49" charset="-122"/>
                <a:ea typeface="黑体" panose="02010609060101010101" pitchFamily="49" charset="-122"/>
              </a:rPr>
              <a:t>37.5</a:t>
            </a:r>
            <a:r>
              <a:rPr lang="zh-CN" altLang="en-US" sz="1600" dirty="0" smtClean="0">
                <a:latin typeface="黑体" panose="02010609060101010101" pitchFamily="49" charset="-122"/>
                <a:ea typeface="黑体" panose="02010609060101010101" pitchFamily="49" charset="-122"/>
              </a:rPr>
              <a:t>天</a:t>
            </a:r>
            <a:r>
              <a:rPr lang="zh-CN" altLang="en-US" sz="1600" dirty="0">
                <a:latin typeface="黑体" panose="02010609060101010101" pitchFamily="49" charset="-122"/>
                <a:ea typeface="黑体" panose="02010609060101010101" pitchFamily="49" charset="-122"/>
              </a:rPr>
              <a:t>。</a:t>
            </a:r>
          </a:p>
        </p:txBody>
      </p:sp>
      <p:sp>
        <p:nvSpPr>
          <p:cNvPr id="9" name="矩形 8"/>
          <p:cNvSpPr/>
          <p:nvPr/>
        </p:nvSpPr>
        <p:spPr>
          <a:xfrm>
            <a:off x="6948264" y="6273482"/>
            <a:ext cx="2905532" cy="246221"/>
          </a:xfrm>
          <a:prstGeom prst="rect">
            <a:avLst/>
          </a:prstGeom>
        </p:spPr>
        <p:txBody>
          <a:bodyPr wrap="squar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山金投资咨询部</a:t>
            </a:r>
          </a:p>
        </p:txBody>
      </p:sp>
      <p:pic>
        <p:nvPicPr>
          <p:cNvPr id="3" name="图片 2"/>
          <p:cNvPicPr>
            <a:picLocks noChangeAspect="1"/>
          </p:cNvPicPr>
          <p:nvPr/>
        </p:nvPicPr>
        <p:blipFill>
          <a:blip r:embed="rId3"/>
          <a:stretch>
            <a:fillRect/>
          </a:stretch>
        </p:blipFill>
        <p:spPr>
          <a:xfrm>
            <a:off x="323528" y="2509252"/>
            <a:ext cx="4048095" cy="2262678"/>
          </a:xfrm>
          <a:prstGeom prst="rect">
            <a:avLst/>
          </a:prstGeom>
        </p:spPr>
      </p:pic>
      <p:pic>
        <p:nvPicPr>
          <p:cNvPr id="7" name="内容占位符 6"/>
          <p:cNvPicPr>
            <a:picLocks noGrp="1" noChangeAspect="1"/>
          </p:cNvPicPr>
          <p:nvPr>
            <p:ph idx="1"/>
          </p:nvPr>
        </p:nvPicPr>
        <p:blipFill>
          <a:blip r:embed="rId4"/>
          <a:stretch>
            <a:fillRect/>
          </a:stretch>
        </p:blipFill>
        <p:spPr>
          <a:xfrm>
            <a:off x="4533245" y="2509252"/>
            <a:ext cx="4287227" cy="2262678"/>
          </a:xfrm>
          <a:prstGeom prst="rect">
            <a:avLst/>
          </a:prstGeom>
        </p:spPr>
      </p:pic>
      <p:pic>
        <p:nvPicPr>
          <p:cNvPr id="8" name="图片 7"/>
          <p:cNvPicPr>
            <a:picLocks noChangeAspect="1"/>
          </p:cNvPicPr>
          <p:nvPr/>
        </p:nvPicPr>
        <p:blipFill>
          <a:blip r:embed="rId5"/>
          <a:stretch>
            <a:fillRect/>
          </a:stretch>
        </p:blipFill>
        <p:spPr>
          <a:xfrm>
            <a:off x="2123728" y="4789983"/>
            <a:ext cx="4060288" cy="1915154"/>
          </a:xfrm>
          <a:prstGeom prst="rect">
            <a:avLst/>
          </a:prstGeom>
        </p:spPr>
      </p:pic>
    </p:spTree>
    <p:extLst>
      <p:ext uri="{BB962C8B-B14F-4D97-AF65-F5344CB8AC3E}">
        <p14:creationId xmlns:p14="http://schemas.microsoft.com/office/powerpoint/2010/main" val="345193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CD29-D499-47D3-9BE5-134E91C42469}"/>
              </a:ext>
            </a:extLst>
          </p:cNvPr>
          <p:cNvSpPr>
            <a:spLocks noGrp="1"/>
          </p:cNvSpPr>
          <p:nvPr>
            <p:ph type="ctrTitle"/>
          </p:nvPr>
        </p:nvSpPr>
        <p:spPr/>
        <p:txBody>
          <a:bodyPr>
            <a:normAutofit/>
          </a:bodyPr>
          <a:lstStyle/>
          <a:p>
            <a:pPr algn="ctr"/>
            <a:r>
              <a:rPr lang="zh-CN" altLang="en-US" sz="3000" dirty="0" smtClean="0"/>
              <a:t>第四部分</a:t>
            </a:r>
            <a:r>
              <a:rPr lang="zh-CN" altLang="en-US" sz="3000" dirty="0"/>
              <a:t>：</a:t>
            </a:r>
            <a:r>
              <a:rPr lang="zh-CN" altLang="en-US" sz="3200" dirty="0"/>
              <a:t>成本利润</a:t>
            </a:r>
            <a:r>
              <a:rPr lang="zh-CN" altLang="en-US" sz="3000" dirty="0"/>
              <a:t>情况</a:t>
            </a:r>
          </a:p>
        </p:txBody>
      </p:sp>
    </p:spTree>
    <p:extLst>
      <p:ext uri="{BB962C8B-B14F-4D97-AF65-F5344CB8AC3E}">
        <p14:creationId xmlns:p14="http://schemas.microsoft.com/office/powerpoint/2010/main" val="1479510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359" y="611704"/>
            <a:ext cx="9024190" cy="1177527"/>
          </a:xfrm>
        </p:spPr>
        <p:txBody>
          <a:bodyPr/>
          <a:lstStyle/>
          <a:p>
            <a:r>
              <a:rPr lang="zh-CN" altLang="en-US" dirty="0"/>
              <a:t/>
            </a:r>
            <a:br>
              <a:rPr lang="zh-CN" altLang="en-US" dirty="0"/>
            </a:br>
            <a:r>
              <a:rPr lang="en-US" altLang="zh-CN" sz="2800" dirty="0"/>
              <a:t>4</a:t>
            </a:r>
            <a:r>
              <a:rPr lang="en-US" altLang="zh-CN" sz="2800" dirty="0" smtClean="0"/>
              <a:t>.1 </a:t>
            </a:r>
            <a:r>
              <a:rPr lang="zh-CN" altLang="en-US" sz="2800" dirty="0"/>
              <a:t>成本</a:t>
            </a:r>
            <a:r>
              <a:rPr lang="en-US" altLang="zh-CN" sz="2800" dirty="0"/>
              <a:t>PX</a:t>
            </a:r>
            <a:r>
              <a:rPr lang="zh-CN" altLang="en-US" sz="2800" dirty="0" smtClean="0"/>
              <a:t>：近期</a:t>
            </a:r>
            <a:r>
              <a:rPr lang="en-US" altLang="zh-CN" sz="2800" dirty="0" smtClean="0"/>
              <a:t>TA</a:t>
            </a:r>
            <a:r>
              <a:rPr lang="zh-CN" altLang="en-US" sz="2800" dirty="0" smtClean="0"/>
              <a:t>检修，需求有走弱迹象</a:t>
            </a:r>
            <a:r>
              <a:rPr lang="zh-CN" altLang="en-US" sz="2800" dirty="0"/>
              <a:t>，</a:t>
            </a:r>
            <a:r>
              <a:rPr lang="zh-CN" altLang="en-US" sz="2800" dirty="0" smtClean="0"/>
              <a:t>但后期</a:t>
            </a:r>
            <a:r>
              <a:rPr lang="en-US" altLang="zh-CN" sz="2800" dirty="0" smtClean="0"/>
              <a:t>PX</a:t>
            </a:r>
            <a:r>
              <a:rPr lang="zh-CN" altLang="en-US" sz="2800" dirty="0"/>
              <a:t>需求向好</a:t>
            </a:r>
            <a:r>
              <a:rPr lang="zh-CN" altLang="en-US" sz="2800" dirty="0" smtClean="0"/>
              <a:t>，</a:t>
            </a:r>
            <a:r>
              <a:rPr lang="zh-CN" altLang="en-US" sz="2800" dirty="0" smtClean="0"/>
              <a:t>加工</a:t>
            </a:r>
            <a:r>
              <a:rPr lang="zh-CN" altLang="en-US" sz="2800" dirty="0" smtClean="0"/>
              <a:t>差或</a:t>
            </a:r>
            <a:r>
              <a:rPr lang="en-US" altLang="zh-CN" sz="2800" dirty="0" smtClean="0"/>
              <a:t>200-250</a:t>
            </a:r>
            <a:r>
              <a:rPr lang="zh-CN" altLang="en-US" sz="2800" dirty="0" smtClean="0"/>
              <a:t>区间震荡。</a:t>
            </a:r>
            <a:endParaRPr lang="zh-CN" altLang="en-US" sz="2800" dirty="0"/>
          </a:p>
        </p:txBody>
      </p:sp>
      <p:sp>
        <p:nvSpPr>
          <p:cNvPr id="10" name="矩形 9"/>
          <p:cNvSpPr/>
          <p:nvPr/>
        </p:nvSpPr>
        <p:spPr>
          <a:xfrm>
            <a:off x="17359" y="1891101"/>
            <a:ext cx="8875121" cy="1323439"/>
          </a:xfrm>
          <a:prstGeom prst="rect">
            <a:avLst/>
          </a:prstGeom>
        </p:spPr>
        <p:txBody>
          <a:bodyPr wrap="square">
            <a:spAutoFit/>
          </a:bodyPr>
          <a:lstStyle/>
          <a:p>
            <a:pPr marL="285750" indent="-285750">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价格小幅回落，截至本</a:t>
            </a:r>
            <a:r>
              <a:rPr lang="zh-CN" altLang="en-US" sz="1600" dirty="0" smtClean="0">
                <a:latin typeface="黑体" panose="02010609060101010101" pitchFamily="49" charset="-122"/>
                <a:ea typeface="黑体" panose="02010609060101010101" pitchFamily="49" charset="-122"/>
              </a:rPr>
              <a:t>周四</a:t>
            </a:r>
            <a:r>
              <a:rPr lang="en-US" altLang="zh-CN" sz="1600" dirty="0" smtClean="0">
                <a:latin typeface="黑体" panose="02010609060101010101" pitchFamily="49" charset="-122"/>
                <a:ea typeface="黑体" panose="02010609060101010101" pitchFamily="49" charset="-122"/>
              </a:rPr>
              <a:t>836</a:t>
            </a:r>
            <a:r>
              <a:rPr lang="zh-CN" altLang="en-US" sz="1600" dirty="0" smtClean="0">
                <a:latin typeface="黑体" panose="02010609060101010101" pitchFamily="49" charset="-122"/>
                <a:ea typeface="黑体" panose="02010609060101010101" pitchFamily="49" charset="-122"/>
              </a:rPr>
              <a:t>美元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en-US" altLang="zh-CN" sz="1600" dirty="0" smtClean="0">
                <a:latin typeface="黑体" panose="02010609060101010101" pitchFamily="49" charset="-122"/>
                <a:ea typeface="黑体" panose="02010609060101010101" pitchFamily="49" charset="-122"/>
              </a:rPr>
              <a:t>-2.6%</a:t>
            </a:r>
            <a:r>
              <a:rPr lang="zh-CN" altLang="en-US"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，跟随</a:t>
            </a:r>
            <a:r>
              <a:rPr lang="zh-CN" altLang="en-US" sz="1600" dirty="0" smtClean="0">
                <a:latin typeface="黑体" panose="02010609060101010101" pitchFamily="49" charset="-122"/>
                <a:ea typeface="黑体" panose="02010609060101010101" pitchFamily="49" charset="-122"/>
              </a:rPr>
              <a:t>原油叠加需求走弱，</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疲软下滑。</a:t>
            </a:r>
            <a:endParaRPr lang="en-US" altLang="zh-CN" sz="1600" dirty="0" smtClean="0">
              <a:latin typeface="黑体" panose="02010609060101010101" pitchFamily="49" charset="-122"/>
              <a:ea typeface="黑体" panose="02010609060101010101" pitchFamily="49" charset="-122"/>
            </a:endParaRPr>
          </a:p>
          <a:p>
            <a:pPr marL="285750" indent="-285750">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石脑油</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布伦特价</a:t>
            </a:r>
            <a:r>
              <a:rPr lang="zh-CN" altLang="en-US" sz="1600" dirty="0" smtClean="0">
                <a:latin typeface="黑体" panose="02010609060101010101" pitchFamily="49" charset="-122"/>
                <a:ea typeface="黑体" panose="02010609060101010101" pitchFamily="49" charset="-122"/>
              </a:rPr>
              <a:t>差</a:t>
            </a:r>
            <a:r>
              <a:rPr lang="en-US" altLang="zh-CN" sz="1600" dirty="0" smtClean="0">
                <a:latin typeface="黑体" panose="02010609060101010101" pitchFamily="49" charset="-122"/>
                <a:ea typeface="黑体" panose="02010609060101010101" pitchFamily="49" charset="-122"/>
              </a:rPr>
              <a:t>150</a:t>
            </a:r>
            <a:r>
              <a:rPr lang="zh-CN" altLang="en-US" sz="1600" dirty="0" smtClean="0">
                <a:latin typeface="黑体" panose="02010609060101010101" pitchFamily="49" charset="-122"/>
                <a:ea typeface="黑体" panose="02010609060101010101" pitchFamily="49" charset="-122"/>
              </a:rPr>
              <a:t>美元</a:t>
            </a:r>
            <a:r>
              <a:rPr lang="en-US" altLang="zh-CN" sz="1600" dirty="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en-US" altLang="zh-CN"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7.1%</a:t>
            </a:r>
            <a:r>
              <a:rPr lang="zh-CN" altLang="en-US" sz="1600" dirty="0" smtClean="0">
                <a:latin typeface="黑体" panose="02010609060101010101" pitchFamily="49" charset="-122"/>
                <a:ea typeface="黑体" panose="02010609060101010101" pitchFamily="49" charset="-122"/>
              </a:rPr>
              <a:t>），本周油价下跌，炼厂下游需求较好，</a:t>
            </a:r>
            <a:r>
              <a:rPr lang="zh-CN" altLang="en-US" sz="1600" dirty="0">
                <a:latin typeface="黑体" panose="02010609060101010101" pitchFamily="49" charset="-122"/>
                <a:ea typeface="黑体" panose="02010609060101010101" pitchFamily="49" charset="-122"/>
              </a:rPr>
              <a:t>裂解价</a:t>
            </a:r>
            <a:r>
              <a:rPr lang="zh-CN" altLang="en-US" sz="1600" dirty="0" smtClean="0">
                <a:latin typeface="黑体" panose="02010609060101010101" pitchFamily="49" charset="-122"/>
                <a:ea typeface="黑体" panose="02010609060101010101" pitchFamily="49" charset="-122"/>
              </a:rPr>
              <a:t>差延续走</a:t>
            </a:r>
            <a:r>
              <a:rPr lang="zh-CN" altLang="en-US" sz="1600" dirty="0" smtClean="0">
                <a:latin typeface="黑体" panose="02010609060101010101" pitchFamily="49" charset="-122"/>
                <a:ea typeface="黑体" panose="02010609060101010101" pitchFamily="49" charset="-122"/>
              </a:rPr>
              <a:t>扩。</a:t>
            </a:r>
            <a:r>
              <a:rPr lang="en-US" altLang="zh-CN" sz="1600" dirty="0" smtClean="0">
                <a:latin typeface="黑体" panose="02010609060101010101" pitchFamily="49" charset="-122"/>
                <a:ea typeface="黑体" panose="02010609060101010101" pitchFamily="49" charset="-122"/>
              </a:rPr>
              <a:t>PX-</a:t>
            </a:r>
            <a:r>
              <a:rPr lang="zh-CN" altLang="en-US" sz="1600" dirty="0">
                <a:latin typeface="黑体" panose="02010609060101010101" pitchFamily="49" charset="-122"/>
                <a:ea typeface="黑体" panose="02010609060101010101" pitchFamily="49" charset="-122"/>
              </a:rPr>
              <a:t>石脑油价</a:t>
            </a:r>
            <a:r>
              <a:rPr lang="zh-CN" altLang="en-US" sz="1600" dirty="0" smtClean="0">
                <a:latin typeface="黑体" panose="02010609060101010101" pitchFamily="49" charset="-122"/>
                <a:ea typeface="黑体" panose="02010609060101010101" pitchFamily="49" charset="-122"/>
              </a:rPr>
              <a:t>差</a:t>
            </a:r>
            <a:r>
              <a:rPr lang="en-US" altLang="zh-CN" sz="1600" dirty="0" smtClean="0">
                <a:latin typeface="黑体" panose="02010609060101010101" pitchFamily="49" charset="-122"/>
                <a:ea typeface="黑体" panose="02010609060101010101" pitchFamily="49" charset="-122"/>
              </a:rPr>
              <a:t>245</a:t>
            </a:r>
            <a:r>
              <a:rPr lang="zh-CN" altLang="en-US" sz="1600" dirty="0" smtClean="0">
                <a:latin typeface="黑体" panose="02010609060101010101" pitchFamily="49" charset="-122"/>
                <a:ea typeface="黑体" panose="02010609060101010101" pitchFamily="49" charset="-122"/>
              </a:rPr>
              <a:t>美元</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+3.3%</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TA</a:t>
            </a:r>
            <a:r>
              <a:rPr lang="zh-CN" altLang="en-US" sz="1600" dirty="0" smtClean="0">
                <a:latin typeface="黑体" panose="02010609060101010101" pitchFamily="49" charset="-122"/>
                <a:ea typeface="黑体" panose="02010609060101010101" pitchFamily="49" charset="-122"/>
              </a:rPr>
              <a:t>装置检修需求回落</a:t>
            </a:r>
            <a:r>
              <a:rPr lang="zh-CN" altLang="en-US" sz="1600" dirty="0" smtClean="0">
                <a:latin typeface="黑体" panose="02010609060101010101" pitchFamily="49" charset="-122"/>
                <a:ea typeface="黑体" panose="02010609060101010101" pitchFamily="49" charset="-122"/>
              </a:rPr>
              <a:t>，但</a:t>
            </a:r>
            <a:r>
              <a:rPr lang="en-US" altLang="zh-CN" sz="1600" dirty="0" smtClean="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月、</a:t>
            </a:r>
            <a:r>
              <a:rPr lang="en-US" altLang="zh-CN" sz="1600" dirty="0" smtClean="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月</a:t>
            </a:r>
            <a:r>
              <a:rPr lang="en-US" altLang="zh-CN" sz="1600" dirty="0" smtClean="0">
                <a:latin typeface="黑体" panose="02010609060101010101" pitchFamily="49" charset="-122"/>
                <a:ea typeface="黑体" panose="02010609060101010101" pitchFamily="49" charset="-122"/>
              </a:rPr>
              <a:t>ACP</a:t>
            </a:r>
            <a:r>
              <a:rPr lang="zh-CN" altLang="en-US" sz="1600" dirty="0" smtClean="0">
                <a:latin typeface="黑体" panose="02010609060101010101" pitchFamily="49" charset="-122"/>
                <a:ea typeface="黑体" panose="02010609060101010101" pitchFamily="49" charset="-122"/>
              </a:rPr>
              <a:t>协议达成，说明</a:t>
            </a:r>
            <a:r>
              <a:rPr lang="en-US" altLang="zh-CN" sz="1600" dirty="0" smtClean="0">
                <a:latin typeface="黑体" panose="02010609060101010101" pitchFamily="49" charset="-122"/>
                <a:ea typeface="黑体" panose="02010609060101010101" pitchFamily="49" charset="-122"/>
              </a:rPr>
              <a:t>PX</a:t>
            </a:r>
            <a:r>
              <a:rPr lang="zh-CN" altLang="en-US" sz="1600" dirty="0" smtClean="0">
                <a:latin typeface="黑体" panose="02010609060101010101" pitchFamily="49" charset="-122"/>
                <a:ea typeface="黑体" panose="02010609060101010101" pitchFamily="49" charset="-122"/>
              </a:rPr>
              <a:t>需求向好，后期</a:t>
            </a:r>
            <a:r>
              <a:rPr lang="zh-CN" altLang="en-US" sz="1600" dirty="0">
                <a:latin typeface="黑体" panose="02010609060101010101" pitchFamily="49" charset="-122"/>
                <a:ea typeface="黑体" panose="02010609060101010101" pitchFamily="49" charset="-122"/>
              </a:rPr>
              <a:t>加工差或</a:t>
            </a:r>
            <a:r>
              <a:rPr lang="en-US" altLang="zh-CN" sz="1600" dirty="0">
                <a:latin typeface="黑体" panose="02010609060101010101" pitchFamily="49" charset="-122"/>
                <a:ea typeface="黑体" panose="02010609060101010101" pitchFamily="49" charset="-122"/>
              </a:rPr>
              <a:t>200-250</a:t>
            </a:r>
            <a:r>
              <a:rPr lang="zh-CN" altLang="en-US" sz="1600" dirty="0">
                <a:latin typeface="黑体" panose="02010609060101010101" pitchFamily="49" charset="-122"/>
                <a:ea typeface="黑体" panose="02010609060101010101" pitchFamily="49" charset="-122"/>
              </a:rPr>
              <a:t>区间震荡。</a:t>
            </a:r>
            <a:endParaRPr lang="en-US" altLang="zh-CN" sz="1600" dirty="0">
              <a:latin typeface="黑体" panose="02010609060101010101" pitchFamily="49" charset="-122"/>
              <a:ea typeface="黑体" panose="02010609060101010101" pitchFamily="49" charset="-122"/>
            </a:endParaRPr>
          </a:p>
        </p:txBody>
      </p:sp>
      <p:sp>
        <p:nvSpPr>
          <p:cNvPr id="13" name="矩形 12"/>
          <p:cNvSpPr/>
          <p:nvPr/>
        </p:nvSpPr>
        <p:spPr>
          <a:xfrm>
            <a:off x="6984342"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6" name="内容占位符 5"/>
          <p:cNvPicPr>
            <a:picLocks noGrp="1" noChangeAspect="1"/>
          </p:cNvPicPr>
          <p:nvPr>
            <p:ph idx="1"/>
          </p:nvPr>
        </p:nvPicPr>
        <p:blipFill>
          <a:blip r:embed="rId3"/>
          <a:stretch>
            <a:fillRect/>
          </a:stretch>
        </p:blipFill>
        <p:spPr>
          <a:xfrm>
            <a:off x="179512" y="3368956"/>
            <a:ext cx="4145625" cy="2618140"/>
          </a:xfrm>
          <a:prstGeom prst="rect">
            <a:avLst/>
          </a:prstGeom>
        </p:spPr>
      </p:pic>
      <p:pic>
        <p:nvPicPr>
          <p:cNvPr id="7" name="图片 6"/>
          <p:cNvPicPr>
            <a:picLocks noChangeAspect="1"/>
          </p:cNvPicPr>
          <p:nvPr/>
        </p:nvPicPr>
        <p:blipFill>
          <a:blip r:embed="rId4"/>
          <a:stretch>
            <a:fillRect/>
          </a:stretch>
        </p:blipFill>
        <p:spPr>
          <a:xfrm>
            <a:off x="4391975" y="3378084"/>
            <a:ext cx="4572396" cy="2609012"/>
          </a:xfrm>
          <a:prstGeom prst="rect">
            <a:avLst/>
          </a:prstGeom>
        </p:spPr>
      </p:pic>
    </p:spTree>
    <p:extLst>
      <p:ext uri="{BB962C8B-B14F-4D97-AF65-F5344CB8AC3E}">
        <p14:creationId xmlns:p14="http://schemas.microsoft.com/office/powerpoint/2010/main" val="3505106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08720"/>
            <a:ext cx="8496944" cy="1143000"/>
          </a:xfrm>
        </p:spPr>
        <p:txBody>
          <a:bodyPr/>
          <a:lstStyle/>
          <a:p>
            <a:r>
              <a:rPr lang="en-US" altLang="zh-CN" sz="2800" dirty="0"/>
              <a:t>4</a:t>
            </a:r>
            <a:r>
              <a:rPr lang="en-US" altLang="zh-CN" sz="2800" dirty="0" smtClean="0"/>
              <a:t>.2 PTA</a:t>
            </a:r>
            <a:r>
              <a:rPr lang="zh-CN" altLang="en-US" sz="2800" dirty="0" smtClean="0"/>
              <a:t>与原油比值持续低位</a:t>
            </a:r>
            <a:r>
              <a:rPr lang="zh-CN" altLang="en-US" dirty="0">
                <a:latin typeface="黑体" panose="02010609060101010101" pitchFamily="49" charset="-122"/>
                <a:ea typeface="黑体" panose="02010609060101010101" pitchFamily="49" charset="-122"/>
              </a:rPr>
              <a:t/>
            </a:r>
            <a:br>
              <a:rPr lang="zh-CN" altLang="en-US" dirty="0">
                <a:latin typeface="黑体" panose="02010609060101010101" pitchFamily="49" charset="-122"/>
                <a:ea typeface="黑体" panose="02010609060101010101" pitchFamily="49" charset="-122"/>
              </a:rPr>
            </a:br>
            <a:endParaRPr lang="zh-CN" altLang="en-US" dirty="0"/>
          </a:p>
        </p:txBody>
      </p:sp>
      <p:sp>
        <p:nvSpPr>
          <p:cNvPr id="3" name="内容占位符 2"/>
          <p:cNvSpPr>
            <a:spLocks noGrp="1"/>
          </p:cNvSpPr>
          <p:nvPr>
            <p:ph idx="1"/>
          </p:nvPr>
        </p:nvSpPr>
        <p:spPr>
          <a:xfrm>
            <a:off x="251520" y="1628800"/>
            <a:ext cx="7787208" cy="1108719"/>
          </a:xfrm>
        </p:spPr>
        <p:txBody>
          <a:bodyPr/>
          <a:lstStyle/>
          <a:p>
            <a:pPr marL="285750" indent="-285750">
              <a:lnSpc>
                <a:spcPct val="150000"/>
              </a:lnSpc>
              <a:spcBef>
                <a:spcPct val="0"/>
              </a:spcBef>
              <a:buFont typeface="Wingdings" panose="05000000000000000000" pitchFamily="2" charset="2"/>
              <a:buChar char="Ø"/>
            </a:pPr>
            <a:r>
              <a:rPr lang="zh-CN" altLang="en-US" sz="1800" kern="1200" dirty="0">
                <a:solidFill>
                  <a:schemeClr val="tx1"/>
                </a:solidFill>
                <a:latin typeface="黑体" panose="02010609060101010101" pitchFamily="49" charset="-122"/>
                <a:ea typeface="黑体" panose="02010609060101010101" pitchFamily="49" charset="-122"/>
              </a:rPr>
              <a:t>本周</a:t>
            </a:r>
            <a:r>
              <a:rPr lang="en-US" altLang="zh-CN" sz="1800" kern="1200" dirty="0">
                <a:solidFill>
                  <a:schemeClr val="tx1"/>
                </a:solidFill>
                <a:latin typeface="黑体" panose="02010609060101010101" pitchFamily="49" charset="-122"/>
                <a:ea typeface="黑体" panose="02010609060101010101" pitchFamily="49" charset="-122"/>
              </a:rPr>
              <a:t>PTA</a:t>
            </a:r>
            <a:r>
              <a:rPr lang="zh-CN" altLang="en-US" sz="1800" kern="1200" dirty="0">
                <a:solidFill>
                  <a:schemeClr val="tx1"/>
                </a:solidFill>
                <a:latin typeface="黑体" panose="02010609060101010101" pitchFamily="49" charset="-122"/>
                <a:ea typeface="黑体" panose="02010609060101010101" pitchFamily="49" charset="-122"/>
              </a:rPr>
              <a:t>与原油比值</a:t>
            </a:r>
            <a:r>
              <a:rPr lang="zh-CN" altLang="en-US" sz="1800" kern="1200" dirty="0" smtClean="0">
                <a:solidFill>
                  <a:schemeClr val="tx1"/>
                </a:solidFill>
                <a:latin typeface="黑体" panose="02010609060101010101" pitchFamily="49" charset="-122"/>
                <a:ea typeface="黑体" panose="02010609060101010101" pitchFamily="49" charset="-122"/>
              </a:rPr>
              <a:t>在</a:t>
            </a:r>
            <a:r>
              <a:rPr lang="en-US" altLang="zh-CN" sz="1800" kern="1200" dirty="0" smtClean="0">
                <a:solidFill>
                  <a:schemeClr val="tx1"/>
                </a:solidFill>
                <a:latin typeface="黑体" panose="02010609060101010101" pitchFamily="49" charset="-122"/>
                <a:ea typeface="黑体" panose="02010609060101010101" pitchFamily="49" charset="-122"/>
              </a:rPr>
              <a:t>70</a:t>
            </a:r>
            <a:r>
              <a:rPr lang="zh-CN" altLang="en-US" sz="1800" kern="1200" dirty="0" smtClean="0">
                <a:solidFill>
                  <a:schemeClr val="tx1"/>
                </a:solidFill>
                <a:latin typeface="黑体" panose="02010609060101010101" pitchFamily="49" charset="-122"/>
                <a:ea typeface="黑体" panose="02010609060101010101" pitchFamily="49" charset="-122"/>
              </a:rPr>
              <a:t>附近</a:t>
            </a:r>
            <a:r>
              <a:rPr lang="zh-CN" altLang="en-US" sz="1800" kern="1200" dirty="0">
                <a:solidFill>
                  <a:schemeClr val="tx1"/>
                </a:solidFill>
                <a:latin typeface="黑体" panose="02010609060101010101" pitchFamily="49" charset="-122"/>
                <a:ea typeface="黑体" panose="02010609060101010101" pitchFamily="49" charset="-122"/>
              </a:rPr>
              <a:t>震荡，因</a:t>
            </a:r>
            <a:r>
              <a:rPr lang="en-US" altLang="zh-CN" sz="1800" kern="1200" dirty="0">
                <a:solidFill>
                  <a:schemeClr val="tx1"/>
                </a:solidFill>
                <a:latin typeface="黑体" panose="02010609060101010101" pitchFamily="49" charset="-122"/>
                <a:ea typeface="黑体" panose="02010609060101010101" pitchFamily="49" charset="-122"/>
              </a:rPr>
              <a:t>PTA</a:t>
            </a:r>
            <a:r>
              <a:rPr lang="zh-CN" altLang="en-US" sz="1800" kern="1200" dirty="0">
                <a:solidFill>
                  <a:schemeClr val="tx1"/>
                </a:solidFill>
                <a:latin typeface="黑体" panose="02010609060101010101" pitchFamily="49" charset="-122"/>
                <a:ea typeface="黑体" panose="02010609060101010101" pitchFamily="49" charset="-122"/>
              </a:rPr>
              <a:t>处于产能扩张周期，</a:t>
            </a:r>
            <a:r>
              <a:rPr lang="en-US" altLang="zh-CN" sz="1800" kern="1200" dirty="0">
                <a:solidFill>
                  <a:schemeClr val="tx1"/>
                </a:solidFill>
                <a:latin typeface="黑体" panose="02010609060101010101" pitchFamily="49" charset="-122"/>
                <a:ea typeface="黑体" panose="02010609060101010101" pitchFamily="49" charset="-122"/>
              </a:rPr>
              <a:t>PTA</a:t>
            </a:r>
            <a:r>
              <a:rPr lang="zh-CN" altLang="en-US" sz="1800" kern="1200" dirty="0">
                <a:solidFill>
                  <a:schemeClr val="tx1"/>
                </a:solidFill>
                <a:latin typeface="黑体" panose="02010609060101010101" pitchFamily="49" charset="-122"/>
                <a:ea typeface="黑体" panose="02010609060101010101" pitchFamily="49" charset="-122"/>
              </a:rPr>
              <a:t>价格承</a:t>
            </a:r>
            <a:r>
              <a:rPr lang="zh-CN" altLang="en-US" sz="1800" kern="1200" dirty="0" smtClean="0">
                <a:solidFill>
                  <a:schemeClr val="tx1"/>
                </a:solidFill>
                <a:latin typeface="黑体" panose="02010609060101010101" pitchFamily="49" charset="-122"/>
                <a:ea typeface="黑体" panose="02010609060101010101" pitchFamily="49" charset="-122"/>
              </a:rPr>
              <a:t>压，</a:t>
            </a:r>
            <a:r>
              <a:rPr lang="zh-CN" altLang="en-US" sz="1800" kern="1200" dirty="0">
                <a:solidFill>
                  <a:schemeClr val="tx1"/>
                </a:solidFill>
                <a:latin typeface="黑体" panose="02010609060101010101" pitchFamily="49" charset="-122"/>
                <a:ea typeface="黑体" panose="02010609060101010101" pitchFamily="49" charset="-122"/>
              </a:rPr>
              <a:t>后期相对原油，估值将持续低位</a:t>
            </a:r>
            <a:br>
              <a:rPr lang="zh-CN" altLang="en-US" sz="1800" kern="1200" dirty="0">
                <a:solidFill>
                  <a:schemeClr val="tx1"/>
                </a:solidFill>
                <a:latin typeface="黑体" panose="02010609060101010101" pitchFamily="49" charset="-122"/>
                <a:ea typeface="黑体" panose="02010609060101010101" pitchFamily="49" charset="-122"/>
              </a:rPr>
            </a:br>
            <a:endParaRPr lang="zh-CN" altLang="en-US" sz="1800" kern="1200" dirty="0">
              <a:solidFill>
                <a:schemeClr val="tx1"/>
              </a:solidFill>
              <a:latin typeface="黑体" panose="02010609060101010101" pitchFamily="49" charset="-122"/>
              <a:ea typeface="黑体" panose="02010609060101010101" pitchFamily="49" charset="-122"/>
            </a:endParaRPr>
          </a:p>
        </p:txBody>
      </p:sp>
      <p:sp>
        <p:nvSpPr>
          <p:cNvPr id="8" name="矩形 7"/>
          <p:cNvSpPr/>
          <p:nvPr/>
        </p:nvSpPr>
        <p:spPr>
          <a:xfrm>
            <a:off x="6792768" y="6381328"/>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5" name="图片 4"/>
          <p:cNvPicPr>
            <a:picLocks noChangeAspect="1"/>
          </p:cNvPicPr>
          <p:nvPr/>
        </p:nvPicPr>
        <p:blipFill>
          <a:blip r:embed="rId2"/>
          <a:stretch>
            <a:fillRect/>
          </a:stretch>
        </p:blipFill>
        <p:spPr>
          <a:xfrm>
            <a:off x="1651644" y="2708175"/>
            <a:ext cx="4986960" cy="3194581"/>
          </a:xfrm>
          <a:prstGeom prst="rect">
            <a:avLst/>
          </a:prstGeom>
        </p:spPr>
      </p:pic>
    </p:spTree>
    <p:extLst>
      <p:ext uri="{BB962C8B-B14F-4D97-AF65-F5344CB8AC3E}">
        <p14:creationId xmlns:p14="http://schemas.microsoft.com/office/powerpoint/2010/main" val="130021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58416"/>
            <a:ext cx="8496944" cy="1143000"/>
          </a:xfrm>
        </p:spPr>
        <p:txBody>
          <a:bodyPr/>
          <a:lstStyle/>
          <a:p>
            <a:r>
              <a:rPr lang="en-US" altLang="zh-CN" sz="2800" dirty="0"/>
              <a:t>4</a:t>
            </a:r>
            <a:r>
              <a:rPr lang="en-US" altLang="zh-CN" sz="2800" dirty="0" smtClean="0"/>
              <a:t>.3 </a:t>
            </a:r>
            <a:r>
              <a:rPr lang="en-US" altLang="zh-CN" sz="2800" dirty="0"/>
              <a:t>PTA</a:t>
            </a:r>
            <a:r>
              <a:rPr lang="zh-CN" altLang="en-US" sz="2800" dirty="0"/>
              <a:t>现货</a:t>
            </a:r>
            <a:r>
              <a:rPr lang="zh-CN" altLang="en-US" sz="2800" dirty="0" smtClean="0"/>
              <a:t>加工费小幅回升，继续做多加工</a:t>
            </a:r>
            <a:r>
              <a:rPr lang="zh-CN" altLang="en-US" sz="2800" dirty="0"/>
              <a:t>差</a:t>
            </a:r>
            <a:r>
              <a:rPr lang="zh-CN" altLang="en-US" sz="2800" dirty="0" smtClean="0"/>
              <a:t>空间不大。</a:t>
            </a:r>
            <a:r>
              <a:rPr lang="zh-CN" altLang="en-US" sz="2800" dirty="0"/>
              <a:t/>
            </a:r>
            <a:br>
              <a:rPr lang="zh-CN" altLang="en-US" sz="2800" dirty="0"/>
            </a:br>
            <a:endParaRPr lang="zh-CN" altLang="en-US" sz="2800" dirty="0"/>
          </a:p>
        </p:txBody>
      </p:sp>
      <p:sp>
        <p:nvSpPr>
          <p:cNvPr id="3" name="内容占位符 2"/>
          <p:cNvSpPr>
            <a:spLocks noGrp="1"/>
          </p:cNvSpPr>
          <p:nvPr>
            <p:ph idx="1"/>
          </p:nvPr>
        </p:nvSpPr>
        <p:spPr>
          <a:xfrm>
            <a:off x="251520" y="1496753"/>
            <a:ext cx="7787208" cy="1108719"/>
          </a:xfrm>
        </p:spPr>
        <p:txBody>
          <a:bodyPr/>
          <a:lstStyle/>
          <a:p>
            <a:pPr marL="285750" indent="-285750">
              <a:lnSpc>
                <a:spcPct val="150000"/>
              </a:lnSpc>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本周</a:t>
            </a:r>
            <a:r>
              <a:rPr lang="en-US" altLang="zh-CN" sz="1600" kern="1200" dirty="0" smtClean="0">
                <a:solidFill>
                  <a:schemeClr val="tx1"/>
                </a:solidFill>
                <a:latin typeface="黑体" panose="02010609060101010101" pitchFamily="49" charset="-122"/>
                <a:ea typeface="黑体" panose="02010609060101010101" pitchFamily="49" charset="-122"/>
              </a:rPr>
              <a:t>PTA</a:t>
            </a:r>
            <a:r>
              <a:rPr lang="zh-CN" altLang="en-US" sz="1600" kern="1200" dirty="0" smtClean="0">
                <a:solidFill>
                  <a:schemeClr val="tx1"/>
                </a:solidFill>
                <a:latin typeface="黑体" panose="02010609060101010101" pitchFamily="49" charset="-122"/>
                <a:ea typeface="黑体" panose="02010609060101010101" pitchFamily="49" charset="-122"/>
              </a:rPr>
              <a:t>期</a:t>
            </a:r>
            <a:r>
              <a:rPr lang="zh-CN" altLang="en-US" sz="1600" kern="1200" dirty="0" smtClean="0">
                <a:solidFill>
                  <a:schemeClr val="tx1"/>
                </a:solidFill>
                <a:latin typeface="黑体" panose="02010609060101010101" pitchFamily="49" charset="-122"/>
                <a:ea typeface="黑体" panose="02010609060101010101" pitchFamily="49" charset="-122"/>
              </a:rPr>
              <a:t>价延续弱势，但因检修增加，现货流通吃紧，加工费小幅上升，当前企业小微盈利，继续向上</a:t>
            </a:r>
            <a:r>
              <a:rPr lang="zh-CN" altLang="en-US" sz="1600" kern="1200" dirty="0">
                <a:solidFill>
                  <a:schemeClr val="tx1"/>
                </a:solidFill>
                <a:latin typeface="黑体" panose="02010609060101010101" pitchFamily="49" charset="-122"/>
                <a:ea typeface="黑体" panose="02010609060101010101" pitchFamily="49" charset="-122"/>
              </a:rPr>
              <a:t>做多加工</a:t>
            </a:r>
            <a:r>
              <a:rPr lang="zh-CN" altLang="en-US" sz="1600" kern="1200" dirty="0" smtClean="0">
                <a:solidFill>
                  <a:schemeClr val="tx1"/>
                </a:solidFill>
                <a:latin typeface="黑体" panose="02010609060101010101" pitchFamily="49" charset="-122"/>
                <a:ea typeface="黑体" panose="02010609060101010101" pitchFamily="49" charset="-122"/>
              </a:rPr>
              <a:t>差的空间</a:t>
            </a:r>
            <a:r>
              <a:rPr lang="zh-CN" altLang="en-US" sz="1600" kern="1200" dirty="0">
                <a:solidFill>
                  <a:schemeClr val="tx1"/>
                </a:solidFill>
                <a:latin typeface="黑体" panose="02010609060101010101" pitchFamily="49" charset="-122"/>
                <a:ea typeface="黑体" panose="02010609060101010101" pitchFamily="49" charset="-122"/>
              </a:rPr>
              <a:t>不大</a:t>
            </a:r>
            <a:r>
              <a:rPr lang="zh-CN" altLang="en-US" sz="1600" kern="1200" dirty="0" smtClean="0">
                <a:solidFill>
                  <a:schemeClr val="tx1"/>
                </a:solidFill>
                <a:latin typeface="黑体" panose="02010609060101010101" pitchFamily="49" charset="-122"/>
                <a:ea typeface="黑体" panose="02010609060101010101" pitchFamily="49" charset="-122"/>
              </a:rPr>
              <a:t>。</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7048713" y="6453336"/>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5" name="图片 4"/>
          <p:cNvPicPr>
            <a:picLocks noChangeAspect="1"/>
          </p:cNvPicPr>
          <p:nvPr/>
        </p:nvPicPr>
        <p:blipFill>
          <a:blip r:embed="rId2"/>
          <a:stretch>
            <a:fillRect/>
          </a:stretch>
        </p:blipFill>
        <p:spPr>
          <a:xfrm>
            <a:off x="1511423" y="3151588"/>
            <a:ext cx="5267401" cy="2755631"/>
          </a:xfrm>
          <a:prstGeom prst="rect">
            <a:avLst/>
          </a:prstGeom>
        </p:spPr>
      </p:pic>
    </p:spTree>
    <p:extLst>
      <p:ext uri="{BB962C8B-B14F-4D97-AF65-F5344CB8AC3E}">
        <p14:creationId xmlns:p14="http://schemas.microsoft.com/office/powerpoint/2010/main" val="20797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0377" y="562440"/>
            <a:ext cx="8229600" cy="1143000"/>
          </a:xfrm>
        </p:spPr>
        <p:txBody>
          <a:bodyPr/>
          <a:lstStyle/>
          <a:p>
            <a:pPr algn="l"/>
            <a:r>
              <a:rPr lang="en-US" altLang="zh-CN" sz="2800" dirty="0"/>
              <a:t>4</a:t>
            </a:r>
            <a:r>
              <a:rPr lang="en-US" altLang="zh-CN" sz="2800" dirty="0" smtClean="0"/>
              <a:t>.4 </a:t>
            </a:r>
            <a:r>
              <a:rPr lang="zh-CN" altLang="en-US" sz="2800" dirty="0" smtClean="0"/>
              <a:t>聚酯价格整体小幅下跌，利润跟随萎缩。</a:t>
            </a:r>
            <a:endParaRPr lang="zh-CN" altLang="en-US" sz="2800" dirty="0"/>
          </a:p>
        </p:txBody>
      </p:sp>
      <p:sp>
        <p:nvSpPr>
          <p:cNvPr id="5" name="矩形 4"/>
          <p:cNvSpPr/>
          <p:nvPr/>
        </p:nvSpPr>
        <p:spPr>
          <a:xfrm>
            <a:off x="370257" y="1435805"/>
            <a:ext cx="8422779" cy="584775"/>
          </a:xfrm>
          <a:prstGeom prst="rect">
            <a:avLst/>
          </a:prstGeom>
        </p:spPr>
        <p:txBody>
          <a:bodyPr wrap="square">
            <a:spAutoFit/>
          </a:bodyPr>
          <a:lstStyle/>
          <a:p>
            <a:pPr marL="285750" indent="-285750">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本周聚酯</a:t>
            </a:r>
            <a:r>
              <a:rPr lang="zh-CN" altLang="en-US" sz="1600" dirty="0" smtClean="0">
                <a:latin typeface="黑体" panose="02010609060101010101" pitchFamily="49" charset="-122"/>
                <a:ea typeface="黑体" panose="02010609060101010101" pitchFamily="49" charset="-122"/>
              </a:rPr>
              <a:t>利润</a:t>
            </a:r>
            <a:r>
              <a:rPr lang="zh-CN" altLang="en-US" sz="1600" dirty="0">
                <a:latin typeface="黑体" panose="02010609060101010101" pitchFamily="49" charset="-122"/>
                <a:ea typeface="黑体" panose="02010609060101010101" pitchFamily="49" charset="-122"/>
              </a:rPr>
              <a:t>缩小</a:t>
            </a:r>
            <a:r>
              <a:rPr lang="zh-CN" altLang="en-US"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长</a:t>
            </a:r>
            <a:r>
              <a:rPr lang="zh-CN" altLang="en-US" sz="1600" dirty="0">
                <a:latin typeface="黑体" panose="02010609060101010101" pitchFamily="49" charset="-122"/>
                <a:ea typeface="黑体" panose="02010609060101010101" pitchFamily="49" charset="-122"/>
              </a:rPr>
              <a:t>丝</a:t>
            </a:r>
            <a:r>
              <a:rPr lang="en-US" altLang="zh-CN" sz="1600" dirty="0">
                <a:latin typeface="黑体" panose="02010609060101010101" pitchFamily="49" charset="-122"/>
                <a:ea typeface="黑体" panose="02010609060101010101" pitchFamily="49" charset="-122"/>
              </a:rPr>
              <a:t>POY</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1027</a:t>
            </a:r>
            <a:r>
              <a:rPr lang="zh-CN" altLang="en-US" sz="1600" dirty="0" smtClean="0">
                <a:latin typeface="黑体" panose="02010609060101010101" pitchFamily="49" charset="-122"/>
                <a:ea typeface="黑体" panose="02010609060101010101" pitchFamily="49" charset="-122"/>
              </a:rPr>
              <a:t>元</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-5.4</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DTY</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1357</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6.5</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），短</a:t>
            </a:r>
            <a:r>
              <a:rPr lang="zh-CN" altLang="en-US" sz="1600" dirty="0">
                <a:latin typeface="黑体" panose="02010609060101010101" pitchFamily="49" charset="-122"/>
                <a:ea typeface="黑体" panose="02010609060101010101" pitchFamily="49" charset="-122"/>
              </a:rPr>
              <a:t>纤</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757</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-17.5</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），瓶</a:t>
            </a:r>
            <a:r>
              <a:rPr lang="zh-CN" altLang="en-US" sz="1600" dirty="0">
                <a:latin typeface="黑体" panose="02010609060101010101" pitchFamily="49" charset="-122"/>
                <a:ea typeface="黑体" panose="02010609060101010101" pitchFamily="49" charset="-122"/>
              </a:rPr>
              <a:t>片</a:t>
            </a:r>
            <a:r>
              <a:rPr lang="zh-CN" altLang="en-US" sz="1600" dirty="0" smtClean="0">
                <a:latin typeface="黑体" panose="02010609060101010101" pitchFamily="49" charset="-122"/>
                <a:ea typeface="黑体" panose="02010609060101010101" pitchFamily="49" charset="-122"/>
              </a:rPr>
              <a:t>利润</a:t>
            </a:r>
            <a:r>
              <a:rPr lang="en-US" altLang="zh-CN" sz="1600" dirty="0" smtClean="0">
                <a:latin typeface="黑体" panose="02010609060101010101" pitchFamily="49" charset="-122"/>
                <a:ea typeface="黑体" panose="02010609060101010101" pitchFamily="49" charset="-122"/>
              </a:rPr>
              <a:t>407</a:t>
            </a:r>
            <a:r>
              <a:rPr lang="zh-CN" altLang="en-US" sz="1600" dirty="0" smtClean="0">
                <a:latin typeface="黑体" panose="02010609060101010101" pitchFamily="49" charset="-122"/>
                <a:ea typeface="黑体" panose="02010609060101010101" pitchFamily="49" charset="-122"/>
              </a:rPr>
              <a:t>元</a:t>
            </a:r>
            <a:r>
              <a:rPr lang="en-US" altLang="zh-CN" sz="1600" dirty="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-9.7</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a:t>
            </a:r>
            <a:endParaRPr lang="zh-CN" altLang="en-US" sz="1600" dirty="0">
              <a:latin typeface="黑体" panose="02010609060101010101" pitchFamily="49" charset="-122"/>
              <a:ea typeface="黑体" panose="02010609060101010101" pitchFamily="49" charset="-122"/>
            </a:endParaRPr>
          </a:p>
        </p:txBody>
      </p:sp>
      <p:sp>
        <p:nvSpPr>
          <p:cNvPr id="12" name="矩形 11"/>
          <p:cNvSpPr/>
          <p:nvPr/>
        </p:nvSpPr>
        <p:spPr>
          <a:xfrm>
            <a:off x="7033555" y="6611779"/>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3" name="图片 2"/>
          <p:cNvPicPr>
            <a:picLocks noChangeAspect="1"/>
          </p:cNvPicPr>
          <p:nvPr/>
        </p:nvPicPr>
        <p:blipFill>
          <a:blip r:embed="rId3"/>
          <a:stretch>
            <a:fillRect/>
          </a:stretch>
        </p:blipFill>
        <p:spPr>
          <a:xfrm>
            <a:off x="92375" y="2079601"/>
            <a:ext cx="4524092" cy="2198447"/>
          </a:xfrm>
          <a:prstGeom prst="rect">
            <a:avLst/>
          </a:prstGeom>
        </p:spPr>
      </p:pic>
      <p:pic>
        <p:nvPicPr>
          <p:cNvPr id="7" name="内容占位符 6"/>
          <p:cNvPicPr>
            <a:picLocks noGrp="1" noChangeAspect="1"/>
          </p:cNvPicPr>
          <p:nvPr>
            <p:ph idx="1"/>
          </p:nvPr>
        </p:nvPicPr>
        <p:blipFill>
          <a:blip r:embed="rId4"/>
          <a:stretch>
            <a:fillRect/>
          </a:stretch>
        </p:blipFill>
        <p:spPr>
          <a:xfrm>
            <a:off x="4736383" y="2079602"/>
            <a:ext cx="4011516" cy="2257470"/>
          </a:xfrm>
          <a:prstGeom prst="rect">
            <a:avLst/>
          </a:prstGeom>
        </p:spPr>
      </p:pic>
      <p:pic>
        <p:nvPicPr>
          <p:cNvPr id="8" name="图片 7"/>
          <p:cNvPicPr>
            <a:picLocks noChangeAspect="1"/>
          </p:cNvPicPr>
          <p:nvPr/>
        </p:nvPicPr>
        <p:blipFill>
          <a:blip r:embed="rId5"/>
          <a:stretch>
            <a:fillRect/>
          </a:stretch>
        </p:blipFill>
        <p:spPr>
          <a:xfrm>
            <a:off x="4778101" y="4359944"/>
            <a:ext cx="3969798" cy="2282650"/>
          </a:xfrm>
          <a:prstGeom prst="rect">
            <a:avLst/>
          </a:prstGeom>
        </p:spPr>
      </p:pic>
      <p:pic>
        <p:nvPicPr>
          <p:cNvPr id="9" name="图片 8"/>
          <p:cNvPicPr>
            <a:picLocks noChangeAspect="1"/>
          </p:cNvPicPr>
          <p:nvPr/>
        </p:nvPicPr>
        <p:blipFill>
          <a:blip r:embed="rId6"/>
          <a:stretch>
            <a:fillRect/>
          </a:stretch>
        </p:blipFill>
        <p:spPr>
          <a:xfrm>
            <a:off x="0" y="4288123"/>
            <a:ext cx="4616467" cy="2464438"/>
          </a:xfrm>
          <a:prstGeom prst="rect">
            <a:avLst/>
          </a:prstGeom>
        </p:spPr>
      </p:pic>
    </p:spTree>
    <p:extLst>
      <p:ext uri="{BB962C8B-B14F-4D97-AF65-F5344CB8AC3E}">
        <p14:creationId xmlns:p14="http://schemas.microsoft.com/office/powerpoint/2010/main" val="409165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CD29-D499-47D3-9BE5-134E91C42469}"/>
              </a:ext>
            </a:extLst>
          </p:cNvPr>
          <p:cNvSpPr>
            <a:spLocks noGrp="1"/>
          </p:cNvSpPr>
          <p:nvPr>
            <p:ph type="ctrTitle"/>
          </p:nvPr>
        </p:nvSpPr>
        <p:spPr/>
        <p:txBody>
          <a:bodyPr>
            <a:normAutofit/>
          </a:bodyPr>
          <a:lstStyle/>
          <a:p>
            <a:pPr algn="ctr"/>
            <a:r>
              <a:rPr lang="zh-CN" altLang="en-US" sz="3000" dirty="0" smtClean="0"/>
              <a:t>第一部分：观点概述</a:t>
            </a:r>
            <a:endParaRPr lang="zh-CN" altLang="en-US" sz="3000" dirty="0"/>
          </a:p>
        </p:txBody>
      </p:sp>
    </p:spTree>
    <p:extLst>
      <p:ext uri="{BB962C8B-B14F-4D97-AF65-F5344CB8AC3E}">
        <p14:creationId xmlns:p14="http://schemas.microsoft.com/office/powerpoint/2010/main" val="3557579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CD29-D499-47D3-9BE5-134E91C42469}"/>
              </a:ext>
            </a:extLst>
          </p:cNvPr>
          <p:cNvSpPr>
            <a:spLocks noGrp="1"/>
          </p:cNvSpPr>
          <p:nvPr>
            <p:ph type="ctrTitle"/>
          </p:nvPr>
        </p:nvSpPr>
        <p:spPr/>
        <p:txBody>
          <a:bodyPr>
            <a:normAutofit/>
          </a:bodyPr>
          <a:lstStyle/>
          <a:p>
            <a:pPr algn="ctr"/>
            <a:r>
              <a:rPr lang="zh-CN" altLang="en-US" sz="3000" dirty="0" smtClean="0"/>
              <a:t>第五部分：价差与</a:t>
            </a:r>
            <a:r>
              <a:rPr lang="zh-CN" altLang="en-US" sz="3200" dirty="0" smtClean="0"/>
              <a:t>品种间套利</a:t>
            </a:r>
            <a:endParaRPr lang="zh-CN" altLang="en-US" sz="3000" dirty="0"/>
          </a:p>
        </p:txBody>
      </p:sp>
    </p:spTree>
    <p:extLst>
      <p:ext uri="{BB962C8B-B14F-4D97-AF65-F5344CB8AC3E}">
        <p14:creationId xmlns:p14="http://schemas.microsoft.com/office/powerpoint/2010/main" val="389167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7D8EB0-E2CB-47A5-AD92-5A191841B9D7}"/>
              </a:ext>
            </a:extLst>
          </p:cNvPr>
          <p:cNvSpPr>
            <a:spLocks noGrp="1"/>
          </p:cNvSpPr>
          <p:nvPr>
            <p:ph type="title"/>
          </p:nvPr>
        </p:nvSpPr>
        <p:spPr/>
        <p:txBody>
          <a:bodyPr>
            <a:noAutofit/>
          </a:bodyPr>
          <a:lstStyle/>
          <a:p>
            <a:r>
              <a:rPr lang="en-US" altLang="zh-CN" b="1" kern="1200" dirty="0">
                <a:latin typeface="+mj-ea"/>
              </a:rPr>
              <a:t>5</a:t>
            </a:r>
            <a:r>
              <a:rPr lang="en-US" altLang="zh-CN" b="1" kern="1200" dirty="0" smtClean="0">
                <a:latin typeface="+mj-ea"/>
              </a:rPr>
              <a:t>.1 PTA</a:t>
            </a:r>
            <a:r>
              <a:rPr lang="zh-CN" altLang="en-US" b="1" kern="1200" dirty="0" smtClean="0">
                <a:latin typeface="+mj-ea"/>
              </a:rPr>
              <a:t>合约</a:t>
            </a:r>
            <a:r>
              <a:rPr lang="zh-CN" altLang="en-US" b="1" kern="1200" dirty="0">
                <a:latin typeface="+mj-ea"/>
              </a:rPr>
              <a:t>偏</a:t>
            </a:r>
            <a:r>
              <a:rPr lang="zh-CN" altLang="en-US" b="1" kern="1200" dirty="0" smtClean="0">
                <a:latin typeface="+mj-ea"/>
              </a:rPr>
              <a:t>弱运行</a:t>
            </a:r>
            <a:endParaRPr lang="zh-CN" altLang="en-US" b="1" kern="1200" dirty="0">
              <a:latin typeface="+mj-ea"/>
            </a:endParaRPr>
          </a:p>
        </p:txBody>
      </p:sp>
      <p:sp>
        <p:nvSpPr>
          <p:cNvPr id="6" name="矩形 5"/>
          <p:cNvSpPr/>
          <p:nvPr/>
        </p:nvSpPr>
        <p:spPr>
          <a:xfrm>
            <a:off x="6660232" y="6467094"/>
            <a:ext cx="223651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zh-CN" altLang="en-US" sz="1000" dirty="0" smtClean="0">
                <a:latin typeface="仿宋" panose="02010609060101010101" pitchFamily="49" charset="-122"/>
                <a:ea typeface="仿宋" panose="02010609060101010101" pitchFamily="49" charset="-122"/>
              </a:rPr>
              <a:t>：文化财经，</a:t>
            </a:r>
            <a:r>
              <a:rPr lang="zh-CN" altLang="en-US" sz="1000" dirty="0">
                <a:latin typeface="仿宋" panose="02010609060101010101" pitchFamily="49" charset="-122"/>
                <a:ea typeface="仿宋" panose="02010609060101010101" pitchFamily="49" charset="-122"/>
              </a:rPr>
              <a:t>山金投资咨询</a:t>
            </a:r>
          </a:p>
        </p:txBody>
      </p:sp>
      <p:pic>
        <p:nvPicPr>
          <p:cNvPr id="3" name="图片 2"/>
          <p:cNvPicPr>
            <a:picLocks noChangeAspect="1"/>
          </p:cNvPicPr>
          <p:nvPr/>
        </p:nvPicPr>
        <p:blipFill>
          <a:blip r:embed="rId3"/>
          <a:stretch>
            <a:fillRect/>
          </a:stretch>
        </p:blipFill>
        <p:spPr>
          <a:xfrm>
            <a:off x="323850" y="1543520"/>
            <a:ext cx="8496300" cy="1638300"/>
          </a:xfrm>
          <a:prstGeom prst="rect">
            <a:avLst/>
          </a:prstGeom>
        </p:spPr>
      </p:pic>
      <p:pic>
        <p:nvPicPr>
          <p:cNvPr id="8" name="图片 7"/>
          <p:cNvPicPr>
            <a:picLocks noChangeAspect="1"/>
          </p:cNvPicPr>
          <p:nvPr/>
        </p:nvPicPr>
        <p:blipFill>
          <a:blip r:embed="rId4"/>
          <a:stretch>
            <a:fillRect/>
          </a:stretch>
        </p:blipFill>
        <p:spPr>
          <a:xfrm>
            <a:off x="899592" y="3368084"/>
            <a:ext cx="6562725" cy="3112127"/>
          </a:xfrm>
          <a:prstGeom prst="rect">
            <a:avLst/>
          </a:prstGeom>
        </p:spPr>
      </p:pic>
    </p:spTree>
    <p:extLst>
      <p:ext uri="{BB962C8B-B14F-4D97-AF65-F5344CB8AC3E}">
        <p14:creationId xmlns:p14="http://schemas.microsoft.com/office/powerpoint/2010/main" val="2310155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544886-F239-4517-B54A-38C60219E81F}"/>
              </a:ext>
            </a:extLst>
          </p:cNvPr>
          <p:cNvSpPr>
            <a:spLocks noGrp="1"/>
          </p:cNvSpPr>
          <p:nvPr>
            <p:ph type="title"/>
          </p:nvPr>
        </p:nvSpPr>
        <p:spPr>
          <a:xfrm>
            <a:off x="189942" y="870117"/>
            <a:ext cx="8229600" cy="436910"/>
          </a:xfrm>
        </p:spPr>
        <p:txBody>
          <a:bodyPr>
            <a:noAutofit/>
          </a:bodyPr>
          <a:lstStyle/>
          <a:p>
            <a:r>
              <a:rPr lang="en-US" altLang="zh-CN" b="1" kern="1200" dirty="0">
                <a:latin typeface="+mj-ea"/>
              </a:rPr>
              <a:t>5</a:t>
            </a:r>
            <a:r>
              <a:rPr lang="en-US" altLang="zh-CN" b="1" kern="1200" dirty="0" smtClean="0">
                <a:latin typeface="+mj-ea"/>
              </a:rPr>
              <a:t>.2 </a:t>
            </a:r>
            <a:r>
              <a:rPr lang="zh-CN" altLang="en-US" b="1" kern="1200" dirty="0" smtClean="0">
                <a:latin typeface="+mj-ea"/>
              </a:rPr>
              <a:t>主力</a:t>
            </a:r>
            <a:r>
              <a:rPr lang="zh-CN" altLang="en-US" b="1" kern="1200" dirty="0">
                <a:latin typeface="+mj-ea"/>
              </a:rPr>
              <a:t>基</a:t>
            </a:r>
            <a:r>
              <a:rPr lang="zh-CN" altLang="en-US" b="1" kern="1200" dirty="0" smtClean="0">
                <a:latin typeface="+mj-ea"/>
              </a:rPr>
              <a:t>差</a:t>
            </a:r>
            <a:r>
              <a:rPr lang="zh-CN" altLang="en-US" b="1" kern="1200" dirty="0">
                <a:latin typeface="+mj-ea"/>
              </a:rPr>
              <a:t>继续</a:t>
            </a:r>
            <a:r>
              <a:rPr lang="zh-CN" altLang="en-US" b="1" kern="1200" dirty="0" smtClean="0">
                <a:latin typeface="+mj-ea"/>
              </a:rPr>
              <a:t>走强</a:t>
            </a:r>
            <a:endParaRPr lang="zh-CN" altLang="en-US" b="1" kern="1200" dirty="0">
              <a:latin typeface="+mj-ea"/>
            </a:endParaRPr>
          </a:p>
        </p:txBody>
      </p:sp>
      <p:sp>
        <p:nvSpPr>
          <p:cNvPr id="3" name="内容占位符 2">
            <a:extLst>
              <a:ext uri="{FF2B5EF4-FFF2-40B4-BE49-F238E27FC236}">
                <a16:creationId xmlns:a16="http://schemas.microsoft.com/office/drawing/2014/main" id="{63F55628-9C1B-48F2-8A94-17E5B8689C43}"/>
              </a:ext>
            </a:extLst>
          </p:cNvPr>
          <p:cNvSpPr>
            <a:spLocks noGrp="1"/>
          </p:cNvSpPr>
          <p:nvPr>
            <p:ph idx="1"/>
          </p:nvPr>
        </p:nvSpPr>
        <p:spPr>
          <a:xfrm>
            <a:off x="457200" y="1307027"/>
            <a:ext cx="8229600" cy="650530"/>
          </a:xfrm>
        </p:spPr>
        <p:txBody>
          <a:bodyPr/>
          <a:lstStyle/>
          <a:p>
            <a:pPr marL="285750" indent="-285750">
              <a:spcBef>
                <a:spcPct val="0"/>
              </a:spcBef>
              <a:buFont typeface="Wingdings" panose="05000000000000000000" pitchFamily="2" charset="2"/>
              <a:buChar char="Ø"/>
            </a:pPr>
            <a:r>
              <a:rPr lang="zh-CN" altLang="en-US" sz="1600" kern="1200" dirty="0" smtClean="0">
                <a:solidFill>
                  <a:schemeClr val="tx1"/>
                </a:solidFill>
                <a:latin typeface="黑体" panose="02010609060101010101" pitchFamily="49" charset="-122"/>
                <a:ea typeface="黑体" panose="02010609060101010101" pitchFamily="49" charset="-122"/>
              </a:rPr>
              <a:t>本周主力合约</a:t>
            </a:r>
            <a:r>
              <a:rPr lang="en-US" altLang="zh-CN" sz="1600" kern="1200" dirty="0" smtClean="0">
                <a:solidFill>
                  <a:schemeClr val="tx1"/>
                </a:solidFill>
                <a:latin typeface="黑体" panose="02010609060101010101" pitchFamily="49" charset="-122"/>
                <a:ea typeface="黑体" panose="02010609060101010101" pitchFamily="49" charset="-122"/>
              </a:rPr>
              <a:t>05</a:t>
            </a:r>
            <a:r>
              <a:rPr lang="zh-CN" altLang="en-US" sz="1600" kern="1200" dirty="0" smtClean="0">
                <a:solidFill>
                  <a:schemeClr val="tx1"/>
                </a:solidFill>
                <a:latin typeface="黑体" panose="02010609060101010101" pitchFamily="49" charset="-122"/>
                <a:ea typeface="黑体" panose="02010609060101010101" pitchFamily="49" charset="-122"/>
              </a:rPr>
              <a:t>基差继续走强，期货跟随原油大幅回调，现货相对坚挺，</a:t>
            </a:r>
            <a:r>
              <a:rPr lang="en-US" altLang="zh-CN" sz="1600" kern="1200" dirty="0" smtClean="0">
                <a:solidFill>
                  <a:schemeClr val="tx1"/>
                </a:solidFill>
                <a:latin typeface="黑体" panose="02010609060101010101" pitchFamily="49" charset="-122"/>
                <a:ea typeface="黑体" panose="02010609060101010101" pitchFamily="49" charset="-122"/>
              </a:rPr>
              <a:t>3</a:t>
            </a:r>
            <a:r>
              <a:rPr lang="zh-CN" altLang="en-US" sz="1600" kern="1200" dirty="0" smtClean="0">
                <a:solidFill>
                  <a:schemeClr val="tx1"/>
                </a:solidFill>
                <a:latin typeface="黑体" panose="02010609060101010101" pitchFamily="49" charset="-122"/>
                <a:ea typeface="黑体" panose="02010609060101010101" pitchFamily="49" charset="-122"/>
              </a:rPr>
              <a:t>月份检修较多，流通货依旧不佳，预计基差后期或持续走强。</a:t>
            </a:r>
            <a:endParaRPr lang="zh-CN" altLang="en-US" sz="1600" kern="12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6804248" y="6502706"/>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4" name="图片 3"/>
          <p:cNvPicPr>
            <a:picLocks noChangeAspect="1"/>
          </p:cNvPicPr>
          <p:nvPr/>
        </p:nvPicPr>
        <p:blipFill>
          <a:blip r:embed="rId3"/>
          <a:stretch>
            <a:fillRect/>
          </a:stretch>
        </p:blipFill>
        <p:spPr>
          <a:xfrm>
            <a:off x="457201" y="1957557"/>
            <a:ext cx="8496858" cy="1162050"/>
          </a:xfrm>
          <a:prstGeom prst="rect">
            <a:avLst/>
          </a:prstGeom>
        </p:spPr>
      </p:pic>
      <p:pic>
        <p:nvPicPr>
          <p:cNvPr id="5" name="图片 4"/>
          <p:cNvPicPr>
            <a:picLocks noChangeAspect="1"/>
          </p:cNvPicPr>
          <p:nvPr/>
        </p:nvPicPr>
        <p:blipFill>
          <a:blip r:embed="rId4"/>
          <a:stretch>
            <a:fillRect/>
          </a:stretch>
        </p:blipFill>
        <p:spPr>
          <a:xfrm>
            <a:off x="1061268" y="3243178"/>
            <a:ext cx="7021464" cy="3260204"/>
          </a:xfrm>
          <a:prstGeom prst="rect">
            <a:avLst/>
          </a:prstGeom>
        </p:spPr>
      </p:pic>
    </p:spTree>
    <p:extLst>
      <p:ext uri="{BB962C8B-B14F-4D97-AF65-F5344CB8AC3E}">
        <p14:creationId xmlns:p14="http://schemas.microsoft.com/office/powerpoint/2010/main" val="538790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948264"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sp>
        <p:nvSpPr>
          <p:cNvPr id="10" name="矩形 9"/>
          <p:cNvSpPr/>
          <p:nvPr/>
        </p:nvSpPr>
        <p:spPr>
          <a:xfrm>
            <a:off x="177416" y="1818120"/>
            <a:ext cx="8964488"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sz="1600" dirty="0">
                <a:latin typeface="黑体" panose="02010609060101010101" pitchFamily="49" charset="-122"/>
                <a:ea typeface="黑体" panose="02010609060101010101" pitchFamily="49" charset="-122"/>
              </a:rPr>
              <a:t>仓单</a:t>
            </a:r>
            <a:r>
              <a:rPr lang="zh-CN" altLang="en-US" sz="1600" dirty="0" smtClean="0">
                <a:latin typeface="黑体" panose="02010609060101010101" pitchFamily="49" charset="-122"/>
                <a:ea typeface="黑体" panose="02010609060101010101" pitchFamily="49" charset="-122"/>
              </a:rPr>
              <a:t>持续减少，目前</a:t>
            </a:r>
            <a:r>
              <a:rPr lang="en-US" altLang="zh-CN" sz="1600" dirty="0" smtClean="0">
                <a:latin typeface="黑体" panose="02010609060101010101" pitchFamily="49" charset="-122"/>
                <a:ea typeface="黑体" panose="02010609060101010101" pitchFamily="49" charset="-122"/>
              </a:rPr>
              <a:t>356152</a:t>
            </a:r>
            <a:r>
              <a:rPr lang="zh-CN" altLang="en-US" sz="1600" dirty="0" smtClean="0">
                <a:latin typeface="黑体" panose="02010609060101010101" pitchFamily="49" charset="-122"/>
                <a:ea typeface="黑体" panose="02010609060101010101" pitchFamily="49" charset="-122"/>
              </a:rPr>
              <a:t>张</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6</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a:t>
            </a:r>
            <a:r>
              <a:rPr lang="zh-CN" altLang="en-US" sz="1600" dirty="0" smtClean="0">
                <a:latin typeface="黑体" panose="02010609060101010101" pitchFamily="49" charset="-122"/>
                <a:ea typeface="黑体" panose="02010609060101010101" pitchFamily="49" charset="-122"/>
              </a:rPr>
              <a:t> 折算</a:t>
            </a:r>
            <a:r>
              <a:rPr lang="en-US" altLang="zh-CN" sz="1600" dirty="0">
                <a:latin typeface="黑体" panose="02010609060101010101" pitchFamily="49" charset="-122"/>
                <a:ea typeface="黑体" panose="02010609060101010101" pitchFamily="49" charset="-122"/>
              </a:rPr>
              <a:t>PTA</a:t>
            </a:r>
            <a:r>
              <a:rPr lang="zh-CN" altLang="en-US" sz="1600" dirty="0" smtClean="0">
                <a:latin typeface="黑体" panose="02010609060101010101" pitchFamily="49" charset="-122"/>
                <a:ea typeface="黑体" panose="02010609060101010101" pitchFamily="49" charset="-122"/>
              </a:rPr>
              <a:t>库存</a:t>
            </a:r>
            <a:r>
              <a:rPr lang="en-US" altLang="zh-CN" sz="1600" dirty="0" smtClean="0">
                <a:latin typeface="黑体" panose="02010609060101010101" pitchFamily="49" charset="-122"/>
                <a:ea typeface="黑体" panose="02010609060101010101" pitchFamily="49" charset="-122"/>
              </a:rPr>
              <a:t>17</a:t>
            </a:r>
            <a:r>
              <a:rPr lang="zh-CN" altLang="en-US" sz="1600" dirty="0" smtClean="0">
                <a:latin typeface="黑体" panose="02010609060101010101" pitchFamily="49" charset="-122"/>
                <a:ea typeface="黑体" panose="02010609060101010101" pitchFamily="49" charset="-122"/>
              </a:rPr>
              <a:t>万</a:t>
            </a:r>
            <a:r>
              <a:rPr lang="zh-CN" altLang="en-US" sz="1600" dirty="0" smtClean="0">
                <a:latin typeface="黑体" panose="02010609060101010101" pitchFamily="49" charset="-122"/>
                <a:ea typeface="黑体" panose="02010609060101010101" pitchFamily="49" charset="-122"/>
              </a:rPr>
              <a:t>吨</a:t>
            </a:r>
            <a:r>
              <a:rPr lang="zh-CN" altLang="en-US" sz="1600" dirty="0" smtClean="0"/>
              <a:t>。</a:t>
            </a:r>
            <a:r>
              <a:rPr lang="zh-CN" altLang="en-US" sz="1600" dirty="0"/>
              <a:t>自</a:t>
            </a:r>
            <a:r>
              <a:rPr lang="en-US" altLang="zh-CN" sz="1600" dirty="0"/>
              <a:t>3</a:t>
            </a:r>
            <a:r>
              <a:rPr lang="zh-CN" altLang="en-US" sz="1600" dirty="0"/>
              <a:t>月</a:t>
            </a:r>
            <a:r>
              <a:rPr lang="en-US" altLang="zh-CN" sz="1600" dirty="0"/>
              <a:t>2</a:t>
            </a:r>
            <a:r>
              <a:rPr lang="zh-CN" altLang="en-US" sz="1600" dirty="0"/>
              <a:t>日起仓单净</a:t>
            </a:r>
            <a:r>
              <a:rPr lang="zh-CN" altLang="en-US" sz="1600" dirty="0" smtClean="0"/>
              <a:t>减少</a:t>
            </a:r>
            <a:r>
              <a:rPr lang="en-US" altLang="zh-CN" sz="1600" dirty="0" smtClean="0"/>
              <a:t>4</a:t>
            </a:r>
            <a:r>
              <a:rPr lang="zh-CN" altLang="en-US" sz="1600" dirty="0" smtClean="0"/>
              <a:t>万</a:t>
            </a:r>
            <a:r>
              <a:rPr lang="zh-CN" altLang="en-US" sz="1600" dirty="0" smtClean="0"/>
              <a:t>张</a:t>
            </a:r>
            <a:r>
              <a:rPr lang="zh-CN" altLang="en-US" sz="1600" dirty="0"/>
              <a:t>，相当于</a:t>
            </a:r>
            <a:r>
              <a:rPr lang="zh-CN" altLang="en-US" sz="1600" dirty="0" smtClean="0"/>
              <a:t>每天</a:t>
            </a:r>
            <a:r>
              <a:rPr lang="en-US" altLang="zh-CN" sz="1600" dirty="0" smtClean="0"/>
              <a:t>1.2</a:t>
            </a:r>
            <a:r>
              <a:rPr lang="zh-CN" altLang="en-US" sz="1600" dirty="0" smtClean="0"/>
              <a:t>万吨</a:t>
            </a:r>
            <a:r>
              <a:rPr lang="en-US" altLang="zh-CN" sz="1600" dirty="0"/>
              <a:t>PTA</a:t>
            </a:r>
            <a:r>
              <a:rPr lang="zh-CN" altLang="en-US" sz="1600" dirty="0"/>
              <a:t>的现货</a:t>
            </a:r>
            <a:r>
              <a:rPr lang="zh-CN" altLang="en-US" sz="1600" dirty="0" smtClean="0"/>
              <a:t>增量。</a:t>
            </a:r>
            <a:endParaRPr lang="en-US" altLang="zh-CN" sz="1600" dirty="0">
              <a:latin typeface="黑体" panose="02010609060101010101" pitchFamily="49" charset="-122"/>
              <a:ea typeface="黑体" panose="02010609060101010101" pitchFamily="49" charset="-122"/>
            </a:endParaRPr>
          </a:p>
        </p:txBody>
      </p:sp>
      <p:sp>
        <p:nvSpPr>
          <p:cNvPr id="6" name="标题 5"/>
          <p:cNvSpPr>
            <a:spLocks noGrp="1"/>
          </p:cNvSpPr>
          <p:nvPr>
            <p:ph type="title"/>
          </p:nvPr>
        </p:nvSpPr>
        <p:spPr>
          <a:xfrm>
            <a:off x="482612" y="1013786"/>
            <a:ext cx="8229600" cy="549235"/>
          </a:xfrm>
        </p:spPr>
        <p:txBody>
          <a:bodyPr/>
          <a:lstStyle/>
          <a:p>
            <a:r>
              <a:rPr lang="zh-CN" altLang="en-US" dirty="0" smtClean="0"/>
              <a:t>基差走</a:t>
            </a:r>
            <a:r>
              <a:rPr lang="zh-CN" altLang="en-US" dirty="0" smtClean="0"/>
              <a:t>强，部分</a:t>
            </a:r>
            <a:r>
              <a:rPr lang="zh-CN" altLang="en-US" dirty="0" smtClean="0"/>
              <a:t>仓单回流进入现货市场，有效的抵消了近期部分装置</a:t>
            </a:r>
            <a:r>
              <a:rPr lang="zh-CN" altLang="en-US" dirty="0"/>
              <a:t>检修带来的供应缩</a:t>
            </a:r>
            <a:r>
              <a:rPr lang="zh-CN" altLang="en-US" dirty="0" smtClean="0"/>
              <a:t>量。</a:t>
            </a:r>
            <a:endParaRPr lang="zh-CN" altLang="en-US" dirty="0"/>
          </a:p>
        </p:txBody>
      </p:sp>
      <p:pic>
        <p:nvPicPr>
          <p:cNvPr id="3" name="图片 2"/>
          <p:cNvPicPr>
            <a:picLocks noChangeAspect="1"/>
          </p:cNvPicPr>
          <p:nvPr/>
        </p:nvPicPr>
        <p:blipFill>
          <a:blip r:embed="rId3"/>
          <a:stretch>
            <a:fillRect/>
          </a:stretch>
        </p:blipFill>
        <p:spPr>
          <a:xfrm>
            <a:off x="1475656" y="2886366"/>
            <a:ext cx="4804064" cy="2755631"/>
          </a:xfrm>
          <a:prstGeom prst="rect">
            <a:avLst/>
          </a:prstGeom>
        </p:spPr>
      </p:pic>
    </p:spTree>
    <p:extLst>
      <p:ext uri="{BB962C8B-B14F-4D97-AF65-F5344CB8AC3E}">
        <p14:creationId xmlns:p14="http://schemas.microsoft.com/office/powerpoint/2010/main" val="4059341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544886-F239-4517-B54A-38C60219E81F}"/>
              </a:ext>
            </a:extLst>
          </p:cNvPr>
          <p:cNvSpPr>
            <a:spLocks noGrp="1"/>
          </p:cNvSpPr>
          <p:nvPr>
            <p:ph type="title"/>
          </p:nvPr>
        </p:nvSpPr>
        <p:spPr>
          <a:xfrm>
            <a:off x="423003" y="1301493"/>
            <a:ext cx="8229600" cy="436910"/>
          </a:xfrm>
        </p:spPr>
        <p:txBody>
          <a:bodyPr>
            <a:normAutofit fontScale="90000"/>
          </a:bodyPr>
          <a:lstStyle/>
          <a:p>
            <a:r>
              <a:rPr lang="en-US" altLang="zh-CN" dirty="0"/>
              <a:t>  </a:t>
            </a:r>
            <a:r>
              <a:rPr lang="zh-CN" altLang="en-US" sz="1800" kern="1200" dirty="0">
                <a:solidFill>
                  <a:schemeClr val="tx1"/>
                </a:solidFill>
                <a:latin typeface="黑体" panose="02010609060101010101" pitchFamily="49" charset="-122"/>
                <a:ea typeface="黑体" panose="02010609060101010101" pitchFamily="49" charset="-122"/>
                <a:cs typeface="+mn-cs"/>
              </a:rPr>
              <a:t>月</a:t>
            </a:r>
            <a:r>
              <a:rPr lang="zh-CN" altLang="en-US" sz="1800" kern="1200" dirty="0" smtClean="0">
                <a:solidFill>
                  <a:schemeClr val="tx1"/>
                </a:solidFill>
                <a:latin typeface="黑体" panose="02010609060101010101" pitchFamily="49" charset="-122"/>
                <a:ea typeface="黑体" panose="02010609060101010101" pitchFamily="49" charset="-122"/>
                <a:cs typeface="+mn-cs"/>
              </a:rPr>
              <a:t>差</a:t>
            </a:r>
            <a:r>
              <a:rPr lang="en-US" altLang="zh-CN" sz="1800" kern="1200" dirty="0" smtClean="0">
                <a:solidFill>
                  <a:schemeClr val="tx1"/>
                </a:solidFill>
                <a:latin typeface="黑体" panose="02010609060101010101" pitchFamily="49" charset="-122"/>
                <a:ea typeface="黑体" panose="02010609060101010101" pitchFamily="49" charset="-122"/>
                <a:cs typeface="+mn-cs"/>
              </a:rPr>
              <a:t>5-9</a:t>
            </a:r>
            <a:r>
              <a:rPr lang="zh-CN" altLang="en-US" sz="1800" kern="1200" dirty="0" smtClean="0">
                <a:solidFill>
                  <a:schemeClr val="tx1"/>
                </a:solidFill>
                <a:latin typeface="黑体" panose="02010609060101010101" pitchFamily="49" charset="-122"/>
                <a:ea typeface="黑体" panose="02010609060101010101" pitchFamily="49" charset="-122"/>
                <a:cs typeface="+mn-cs"/>
              </a:rPr>
              <a:t>月价差维持在</a:t>
            </a:r>
            <a:r>
              <a:rPr lang="en-US" altLang="zh-CN" sz="1800" kern="1200" dirty="0" smtClean="0">
                <a:solidFill>
                  <a:schemeClr val="tx1"/>
                </a:solidFill>
                <a:latin typeface="黑体" panose="02010609060101010101" pitchFamily="49" charset="-122"/>
                <a:ea typeface="黑体" panose="02010609060101010101" pitchFamily="49" charset="-122"/>
                <a:cs typeface="+mn-cs"/>
              </a:rPr>
              <a:t>-80</a:t>
            </a:r>
            <a:r>
              <a:rPr lang="zh-CN" altLang="en-US" sz="1800" kern="1200" dirty="0" smtClean="0">
                <a:solidFill>
                  <a:schemeClr val="tx1"/>
                </a:solidFill>
                <a:latin typeface="黑体" panose="02010609060101010101" pitchFamily="49" charset="-122"/>
                <a:ea typeface="黑体" panose="02010609060101010101" pitchFamily="49" charset="-122"/>
                <a:cs typeface="+mn-cs"/>
              </a:rPr>
              <a:t>附近震荡，</a:t>
            </a:r>
            <a:r>
              <a:rPr lang="en-US" altLang="zh-CN" sz="1800" kern="1200" dirty="0" smtClean="0">
                <a:solidFill>
                  <a:schemeClr val="tx1"/>
                </a:solidFill>
                <a:latin typeface="黑体" panose="02010609060101010101" pitchFamily="49" charset="-122"/>
                <a:ea typeface="黑体" panose="02010609060101010101" pitchFamily="49" charset="-122"/>
                <a:cs typeface="+mn-cs"/>
              </a:rPr>
              <a:t>9-1</a:t>
            </a:r>
            <a:r>
              <a:rPr lang="zh-CN" altLang="en-US" sz="1800" kern="1200" dirty="0">
                <a:solidFill>
                  <a:schemeClr val="tx1"/>
                </a:solidFill>
                <a:latin typeface="黑体" panose="02010609060101010101" pitchFamily="49" charset="-122"/>
                <a:ea typeface="黑体" panose="02010609060101010101" pitchFamily="49" charset="-122"/>
                <a:cs typeface="+mn-cs"/>
              </a:rPr>
              <a:t>价</a:t>
            </a:r>
            <a:r>
              <a:rPr lang="zh-CN" altLang="en-US" sz="1800" kern="1200" dirty="0" smtClean="0">
                <a:solidFill>
                  <a:schemeClr val="tx1"/>
                </a:solidFill>
                <a:latin typeface="黑体" panose="02010609060101010101" pitchFamily="49" charset="-122"/>
                <a:ea typeface="黑体" panose="02010609060101010101" pitchFamily="49" charset="-122"/>
                <a:cs typeface="+mn-cs"/>
              </a:rPr>
              <a:t>差与</a:t>
            </a:r>
            <a:r>
              <a:rPr lang="en-US" altLang="zh-CN" sz="1800" kern="1200" dirty="0" smtClean="0">
                <a:solidFill>
                  <a:schemeClr val="tx1"/>
                </a:solidFill>
                <a:latin typeface="黑体" panose="02010609060101010101" pitchFamily="49" charset="-122"/>
                <a:ea typeface="黑体" panose="02010609060101010101" pitchFamily="49" charset="-122"/>
                <a:cs typeface="+mn-cs"/>
              </a:rPr>
              <a:t>1-5</a:t>
            </a:r>
            <a:r>
              <a:rPr lang="zh-CN" altLang="en-US" sz="1800" kern="1200" dirty="0" smtClean="0">
                <a:solidFill>
                  <a:schemeClr val="tx1"/>
                </a:solidFill>
                <a:latin typeface="黑体" panose="02010609060101010101" pitchFamily="49" charset="-122"/>
                <a:ea typeface="黑体" panose="02010609060101010101" pitchFamily="49" charset="-122"/>
                <a:cs typeface="+mn-cs"/>
              </a:rPr>
              <a:t>价差稍有走强，</a:t>
            </a:r>
            <a:r>
              <a:rPr lang="zh-CN" altLang="en-US" sz="1800" kern="1200" dirty="0" smtClean="0">
                <a:solidFill>
                  <a:schemeClr val="tx1"/>
                </a:solidFill>
                <a:latin typeface="黑体" panose="02010609060101010101" pitchFamily="49" charset="-122"/>
                <a:ea typeface="黑体" panose="02010609060101010101" pitchFamily="49" charset="-122"/>
                <a:cs typeface="+mn-cs"/>
              </a:rPr>
              <a:t>短期难有大的行情。</a:t>
            </a:r>
            <a:endParaRPr lang="zh-CN" altLang="en-US" dirty="0"/>
          </a:p>
        </p:txBody>
      </p:sp>
      <p:sp>
        <p:nvSpPr>
          <p:cNvPr id="4" name="矩形 3"/>
          <p:cNvSpPr/>
          <p:nvPr/>
        </p:nvSpPr>
        <p:spPr>
          <a:xfrm>
            <a:off x="450524" y="870606"/>
            <a:ext cx="7505852" cy="461665"/>
          </a:xfrm>
          <a:prstGeom prst="rect">
            <a:avLst/>
          </a:prstGeom>
        </p:spPr>
        <p:txBody>
          <a:bodyPr wrap="square">
            <a:spAutoFit/>
          </a:bodyPr>
          <a:lstStyle/>
          <a:p>
            <a:r>
              <a:rPr lang="en-US" altLang="zh-CN" sz="2400" b="1" dirty="0">
                <a:solidFill>
                  <a:srgbClr val="EF6803"/>
                </a:solidFill>
                <a:latin typeface="+mj-ea"/>
                <a:ea typeface="+mj-ea"/>
                <a:cs typeface="+mj-cs"/>
              </a:rPr>
              <a:t>5</a:t>
            </a:r>
            <a:r>
              <a:rPr lang="en-US" altLang="zh-CN" sz="2400" b="1" dirty="0" smtClean="0">
                <a:solidFill>
                  <a:srgbClr val="EF6803"/>
                </a:solidFill>
                <a:latin typeface="+mj-ea"/>
                <a:ea typeface="+mj-ea"/>
                <a:cs typeface="+mj-cs"/>
              </a:rPr>
              <a:t>.3 </a:t>
            </a:r>
            <a:r>
              <a:rPr lang="zh-CN" altLang="en-US" sz="2400" b="1" dirty="0" smtClean="0">
                <a:solidFill>
                  <a:srgbClr val="EF6803"/>
                </a:solidFill>
                <a:latin typeface="+mj-ea"/>
                <a:ea typeface="+mj-ea"/>
                <a:cs typeface="+mj-cs"/>
              </a:rPr>
              <a:t>月</a:t>
            </a:r>
            <a:r>
              <a:rPr lang="zh-CN" altLang="en-US" sz="2400" b="1" dirty="0">
                <a:solidFill>
                  <a:srgbClr val="EF6803"/>
                </a:solidFill>
                <a:latin typeface="+mj-ea"/>
                <a:ea typeface="+mj-ea"/>
                <a:cs typeface="+mj-cs"/>
              </a:rPr>
              <a:t>间价</a:t>
            </a:r>
            <a:r>
              <a:rPr lang="zh-CN" altLang="en-US" sz="2400" b="1" dirty="0" smtClean="0">
                <a:solidFill>
                  <a:srgbClr val="EF6803"/>
                </a:solidFill>
                <a:latin typeface="+mj-ea"/>
                <a:ea typeface="+mj-ea"/>
                <a:cs typeface="+mj-cs"/>
              </a:rPr>
              <a:t>差窄幅波动，短期难有大的趋势行情</a:t>
            </a:r>
            <a:endParaRPr lang="zh-CN" altLang="en-US" sz="2400" b="1" dirty="0">
              <a:solidFill>
                <a:srgbClr val="EF6803"/>
              </a:solidFill>
              <a:latin typeface="+mj-ea"/>
              <a:ea typeface="+mj-ea"/>
              <a:cs typeface="+mj-cs"/>
            </a:endParaRPr>
          </a:p>
        </p:txBody>
      </p:sp>
      <p:sp>
        <p:nvSpPr>
          <p:cNvPr id="10" name="矩形 9"/>
          <p:cNvSpPr/>
          <p:nvPr/>
        </p:nvSpPr>
        <p:spPr>
          <a:xfrm>
            <a:off x="6933979" y="6309320"/>
            <a:ext cx="198002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zh-CN" altLang="en-US" sz="1000" dirty="0">
                <a:latin typeface="仿宋" panose="02010609060101010101" pitchFamily="49" charset="-122"/>
                <a:ea typeface="仿宋" panose="02010609060101010101" pitchFamily="49" charset="-122"/>
              </a:rPr>
              <a:t>山金投资咨询</a:t>
            </a:r>
          </a:p>
        </p:txBody>
      </p:sp>
      <p:pic>
        <p:nvPicPr>
          <p:cNvPr id="6" name="图片 5"/>
          <p:cNvPicPr>
            <a:picLocks noChangeAspect="1"/>
          </p:cNvPicPr>
          <p:nvPr/>
        </p:nvPicPr>
        <p:blipFill>
          <a:blip r:embed="rId3"/>
          <a:stretch>
            <a:fillRect/>
          </a:stretch>
        </p:blipFill>
        <p:spPr>
          <a:xfrm>
            <a:off x="281540" y="3225593"/>
            <a:ext cx="4317079" cy="2507663"/>
          </a:xfrm>
          <a:prstGeom prst="rect">
            <a:avLst/>
          </a:prstGeom>
        </p:spPr>
      </p:pic>
      <p:pic>
        <p:nvPicPr>
          <p:cNvPr id="7" name="图片 6"/>
          <p:cNvPicPr>
            <a:picLocks noChangeAspect="1"/>
          </p:cNvPicPr>
          <p:nvPr/>
        </p:nvPicPr>
        <p:blipFill>
          <a:blip r:embed="rId4"/>
          <a:stretch>
            <a:fillRect/>
          </a:stretch>
        </p:blipFill>
        <p:spPr>
          <a:xfrm>
            <a:off x="4788024" y="3222752"/>
            <a:ext cx="4125984" cy="2510503"/>
          </a:xfrm>
          <a:prstGeom prst="rect">
            <a:avLst/>
          </a:prstGeom>
        </p:spPr>
      </p:pic>
      <p:pic>
        <p:nvPicPr>
          <p:cNvPr id="3" name="图片 2"/>
          <p:cNvPicPr>
            <a:picLocks noChangeAspect="1"/>
          </p:cNvPicPr>
          <p:nvPr/>
        </p:nvPicPr>
        <p:blipFill>
          <a:blip r:embed="rId5"/>
          <a:stretch>
            <a:fillRect/>
          </a:stretch>
        </p:blipFill>
        <p:spPr>
          <a:xfrm>
            <a:off x="191065" y="1908336"/>
            <a:ext cx="8693476" cy="1009650"/>
          </a:xfrm>
          <a:prstGeom prst="rect">
            <a:avLst/>
          </a:prstGeom>
        </p:spPr>
      </p:pic>
    </p:spTree>
    <p:extLst>
      <p:ext uri="{BB962C8B-B14F-4D97-AF65-F5344CB8AC3E}">
        <p14:creationId xmlns:p14="http://schemas.microsoft.com/office/powerpoint/2010/main" val="769020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11439"/>
            <a:ext cx="8229600" cy="648072"/>
          </a:xfrm>
        </p:spPr>
        <p:txBody>
          <a:bodyPr/>
          <a:lstStyle/>
          <a:p>
            <a:r>
              <a:rPr lang="en-US" altLang="zh-CN" dirty="0"/>
              <a:t>5</a:t>
            </a:r>
            <a:r>
              <a:rPr lang="en-US" altLang="zh-CN" dirty="0" smtClean="0"/>
              <a:t>.5 </a:t>
            </a:r>
            <a:r>
              <a:rPr lang="zh-CN" altLang="en-US" dirty="0"/>
              <a:t>短</a:t>
            </a:r>
            <a:r>
              <a:rPr lang="zh-CN" altLang="en-US" dirty="0" smtClean="0"/>
              <a:t>纤与</a:t>
            </a:r>
            <a:r>
              <a:rPr lang="en-US" altLang="zh-CN" dirty="0" smtClean="0"/>
              <a:t>PTA</a:t>
            </a:r>
            <a:r>
              <a:rPr lang="zh-CN" altLang="en-US" dirty="0" smtClean="0"/>
              <a:t>价差</a:t>
            </a:r>
            <a:endParaRPr lang="zh-CN" altLang="en-US" dirty="0"/>
          </a:p>
        </p:txBody>
      </p:sp>
      <p:sp>
        <p:nvSpPr>
          <p:cNvPr id="5" name="矩形 4"/>
          <p:cNvSpPr/>
          <p:nvPr/>
        </p:nvSpPr>
        <p:spPr>
          <a:xfrm>
            <a:off x="6948264" y="6309320"/>
            <a:ext cx="1915909"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a:t>
            </a:r>
          </a:p>
        </p:txBody>
      </p:sp>
      <p:sp>
        <p:nvSpPr>
          <p:cNvPr id="3" name="矩形 2"/>
          <p:cNvSpPr/>
          <p:nvPr/>
        </p:nvSpPr>
        <p:spPr>
          <a:xfrm>
            <a:off x="683568" y="1628800"/>
            <a:ext cx="7920880"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当前短纤与</a:t>
            </a:r>
            <a:r>
              <a:rPr lang="en-US" altLang="zh-CN" dirty="0">
                <a:latin typeface="黑体" panose="02010609060101010101" pitchFamily="49" charset="-122"/>
                <a:ea typeface="黑体" panose="02010609060101010101" pitchFamily="49" charset="-122"/>
              </a:rPr>
              <a:t>PTA</a:t>
            </a:r>
            <a:r>
              <a:rPr lang="zh-CN" altLang="en-US" dirty="0">
                <a:latin typeface="黑体" panose="02010609060101010101" pitchFamily="49" charset="-122"/>
                <a:ea typeface="黑体" panose="02010609060101010101" pitchFamily="49" charset="-122"/>
              </a:rPr>
              <a:t>价</a:t>
            </a:r>
            <a:r>
              <a:rPr lang="zh-CN" altLang="en-US" dirty="0" smtClean="0">
                <a:latin typeface="黑体" panose="02010609060101010101" pitchFamily="49" charset="-122"/>
                <a:ea typeface="黑体" panose="02010609060101010101" pitchFamily="49" charset="-122"/>
              </a:rPr>
              <a:t>差继续回落</a:t>
            </a:r>
            <a:r>
              <a:rPr lang="zh-CN" altLang="en-US" dirty="0" smtClean="0">
                <a:latin typeface="黑体" panose="02010609060101010101" pitchFamily="49" charset="-122"/>
                <a:ea typeface="黑体" panose="02010609060101010101" pitchFamily="49" charset="-122"/>
              </a:rPr>
              <a:t>，当前在</a:t>
            </a:r>
            <a:r>
              <a:rPr lang="en-US" altLang="zh-CN" dirty="0" smtClean="0">
                <a:latin typeface="黑体" panose="02010609060101010101" pitchFamily="49" charset="-122"/>
                <a:ea typeface="黑体" panose="02010609060101010101" pitchFamily="49" charset="-122"/>
              </a:rPr>
              <a:t>3432</a:t>
            </a:r>
            <a:r>
              <a:rPr lang="zh-CN" altLang="en-US" dirty="0" smtClean="0">
                <a:latin typeface="黑体" panose="02010609060101010101" pitchFamily="49" charset="-122"/>
                <a:ea typeface="黑体" panose="02010609060101010101" pitchFamily="49" charset="-122"/>
              </a:rPr>
              <a:t>，</a:t>
            </a:r>
            <a:r>
              <a:rPr lang="zh-CN" altLang="en-US" dirty="0" smtClean="0">
                <a:latin typeface="黑体" panose="02010609060101010101" pitchFamily="49" charset="-122"/>
                <a:ea typeface="黑体" panose="02010609060101010101" pitchFamily="49" charset="-122"/>
              </a:rPr>
              <a:t>预计后期在</a:t>
            </a:r>
            <a:r>
              <a:rPr lang="en-US" altLang="zh-CN" dirty="0" smtClean="0">
                <a:latin typeface="黑体" panose="02010609060101010101" pitchFamily="49" charset="-122"/>
                <a:ea typeface="黑体" panose="02010609060101010101" pitchFamily="49" charset="-122"/>
              </a:rPr>
              <a:t>3500</a:t>
            </a:r>
            <a:r>
              <a:rPr lang="zh-CN" altLang="en-US" dirty="0" smtClean="0">
                <a:latin typeface="黑体" panose="02010609060101010101" pitchFamily="49" charset="-122"/>
                <a:ea typeface="黑体" panose="02010609060101010101" pitchFamily="49" charset="-122"/>
              </a:rPr>
              <a:t>附近波动。</a:t>
            </a:r>
            <a:endParaRPr lang="zh-CN" altLang="en-US"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2"/>
          <a:stretch>
            <a:fillRect/>
          </a:stretch>
        </p:blipFill>
        <p:spPr>
          <a:xfrm>
            <a:off x="1610468" y="2422828"/>
            <a:ext cx="6067080" cy="3886492"/>
          </a:xfrm>
          <a:prstGeom prst="rect">
            <a:avLst/>
          </a:prstGeom>
        </p:spPr>
      </p:pic>
    </p:spTree>
    <p:extLst>
      <p:ext uri="{BB962C8B-B14F-4D97-AF65-F5344CB8AC3E}">
        <p14:creationId xmlns:p14="http://schemas.microsoft.com/office/powerpoint/2010/main" val="1592732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4539" y="1844824"/>
            <a:ext cx="8229600" cy="1828854"/>
          </a:xfrm>
        </p:spPr>
        <p:txBody>
          <a:bodyPr/>
          <a:lstStyle/>
          <a:p>
            <a:pPr algn="ctr"/>
            <a:r>
              <a:rPr lang="zh-CN" altLang="en-US" sz="4000" dirty="0"/>
              <a:t>谢  谢！</a:t>
            </a:r>
            <a:r>
              <a:rPr lang="en-US" altLang="zh-CN" sz="3810" dirty="0">
                <a:latin typeface="华文琥珀" panose="02010800040101010101" pitchFamily="2" charset="-122"/>
                <a:ea typeface="华文琥珀" panose="02010800040101010101" pitchFamily="2" charset="-122"/>
              </a:rPr>
              <a:t/>
            </a:r>
            <a:br>
              <a:rPr lang="en-US" altLang="zh-CN" sz="3810" dirty="0">
                <a:latin typeface="华文琥珀" panose="02010800040101010101" pitchFamily="2" charset="-122"/>
                <a:ea typeface="华文琥珀" panose="02010800040101010101" pitchFamily="2" charset="-122"/>
              </a:rPr>
            </a:br>
            <a:endParaRPr lang="zh-CN" altLang="en-US" dirty="0"/>
          </a:p>
        </p:txBody>
      </p:sp>
      <p:sp>
        <p:nvSpPr>
          <p:cNvPr id="4" name="文本框 3"/>
          <p:cNvSpPr txBox="1"/>
          <p:nvPr/>
        </p:nvSpPr>
        <p:spPr>
          <a:xfrm>
            <a:off x="2597460" y="3140968"/>
            <a:ext cx="4165103" cy="2391424"/>
          </a:xfrm>
          <a:prstGeom prst="rect">
            <a:avLst/>
          </a:prstGeom>
          <a:noFill/>
        </p:spPr>
        <p:txBody>
          <a:bodyPr wrap="square" rtlCol="0">
            <a:spAutoFit/>
          </a:bodyPr>
          <a:lstStyle/>
          <a:p>
            <a:pPr algn="just">
              <a:lnSpc>
                <a:spcPct val="150000"/>
              </a:lnSpc>
              <a:spcBef>
                <a:spcPct val="20000"/>
              </a:spcBef>
            </a:pPr>
            <a:r>
              <a:rPr lang="zh-CN" altLang="en-US" dirty="0">
                <a:solidFill>
                  <a:srgbClr val="EF6803"/>
                </a:solidFill>
              </a:rPr>
              <a:t>朱美</a:t>
            </a:r>
            <a:r>
              <a:rPr lang="zh-CN" altLang="en-US" dirty="0" smtClean="0">
                <a:solidFill>
                  <a:srgbClr val="EF6803"/>
                </a:solidFill>
              </a:rPr>
              <a:t>侠</a:t>
            </a:r>
            <a:endParaRPr lang="en-US" altLang="zh-CN" dirty="0" smtClean="0">
              <a:solidFill>
                <a:srgbClr val="EF6803"/>
              </a:solidFill>
            </a:endParaRPr>
          </a:p>
          <a:p>
            <a:pPr algn="just">
              <a:lnSpc>
                <a:spcPct val="150000"/>
              </a:lnSpc>
              <a:spcBef>
                <a:spcPct val="20000"/>
              </a:spcBef>
            </a:pPr>
            <a:r>
              <a:rPr lang="zh-CN" altLang="en-US" dirty="0" smtClean="0">
                <a:solidFill>
                  <a:srgbClr val="EF6803"/>
                </a:solidFill>
              </a:rPr>
              <a:t>投资从业资格</a:t>
            </a:r>
            <a:r>
              <a:rPr lang="zh-CN" altLang="en-US" dirty="0">
                <a:solidFill>
                  <a:srgbClr val="EF6803"/>
                </a:solidFill>
              </a:rPr>
              <a:t>证号</a:t>
            </a:r>
            <a:r>
              <a:rPr lang="zh-CN" altLang="en-US" dirty="0" smtClean="0">
                <a:solidFill>
                  <a:srgbClr val="EF6803"/>
                </a:solidFill>
              </a:rPr>
              <a:t>：</a:t>
            </a:r>
            <a:r>
              <a:rPr lang="en-US" altLang="zh-CN" dirty="0" smtClean="0">
                <a:solidFill>
                  <a:srgbClr val="EF6803"/>
                </a:solidFill>
              </a:rPr>
              <a:t>F3049372</a:t>
            </a:r>
            <a:endParaRPr lang="en-US" altLang="zh-CN" dirty="0">
              <a:solidFill>
                <a:srgbClr val="EF6803"/>
              </a:solidFill>
            </a:endParaRPr>
          </a:p>
          <a:p>
            <a:pPr algn="just">
              <a:lnSpc>
                <a:spcPct val="150000"/>
              </a:lnSpc>
              <a:spcBef>
                <a:spcPct val="20000"/>
              </a:spcBef>
            </a:pPr>
            <a:r>
              <a:rPr lang="zh-CN" altLang="en-US" dirty="0">
                <a:solidFill>
                  <a:srgbClr val="EF6803"/>
                </a:solidFill>
              </a:rPr>
              <a:t>投资咨询资格证号：</a:t>
            </a:r>
            <a:r>
              <a:rPr lang="en-US" altLang="zh-CN" dirty="0">
                <a:solidFill>
                  <a:srgbClr val="EF6803"/>
                </a:solidFill>
              </a:rPr>
              <a:t>Z0015621</a:t>
            </a:r>
          </a:p>
          <a:p>
            <a:pPr algn="just">
              <a:lnSpc>
                <a:spcPct val="150000"/>
              </a:lnSpc>
              <a:spcBef>
                <a:spcPct val="20000"/>
              </a:spcBef>
            </a:pPr>
            <a:r>
              <a:rPr lang="zh-CN" altLang="en-US" dirty="0">
                <a:solidFill>
                  <a:srgbClr val="EF6803"/>
                </a:solidFill>
              </a:rPr>
              <a:t>电话：</a:t>
            </a:r>
            <a:r>
              <a:rPr lang="en-US" altLang="zh-CN" dirty="0">
                <a:solidFill>
                  <a:srgbClr val="EF6803"/>
                </a:solidFill>
              </a:rPr>
              <a:t>021–2062 5025</a:t>
            </a:r>
          </a:p>
          <a:p>
            <a:pPr algn="just">
              <a:lnSpc>
                <a:spcPct val="150000"/>
              </a:lnSpc>
              <a:spcBef>
                <a:spcPct val="20000"/>
              </a:spcBef>
            </a:pPr>
            <a:r>
              <a:rPr lang="zh-CN" altLang="en-US" dirty="0" smtClean="0">
                <a:solidFill>
                  <a:srgbClr val="EF6803"/>
                </a:solidFill>
              </a:rPr>
              <a:t>邮箱</a:t>
            </a:r>
            <a:r>
              <a:rPr lang="en-US" altLang="zh-CN" dirty="0">
                <a:solidFill>
                  <a:srgbClr val="EF6803"/>
                </a:solidFill>
              </a:rPr>
              <a:t>:zhumeixia@sd-gold.com</a:t>
            </a:r>
          </a:p>
        </p:txBody>
      </p:sp>
    </p:spTree>
    <p:extLst>
      <p:ext uri="{BB962C8B-B14F-4D97-AF65-F5344CB8AC3E}">
        <p14:creationId xmlns:p14="http://schemas.microsoft.com/office/powerpoint/2010/main" val="2057121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457200" y="999808"/>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0" indent="0" algn="ctr" rtl="0" eaLnBrk="0" fontAlgn="base" hangingPunct="0">
              <a:spcBef>
                <a:spcPct val="20000"/>
              </a:spcBef>
              <a:spcAft>
                <a:spcPct val="0"/>
              </a:spcAft>
              <a:buNone/>
              <a:defRPr sz="2000">
                <a:solidFill>
                  <a:schemeClr val="tx1">
                    <a:lumMod val="75000"/>
                    <a:lumOff val="25000"/>
                  </a:schemeClr>
                </a:solidFill>
                <a:latin typeface="+mn-lt"/>
                <a:ea typeface="+mn-ea"/>
                <a:cs typeface="+mn-cs"/>
              </a:defRPr>
            </a:lvl1pPr>
            <a:lvl2pPr marL="457200" indent="0" algn="ctr" rtl="0" eaLnBrk="0" fontAlgn="base" hangingPunct="0">
              <a:spcBef>
                <a:spcPct val="20000"/>
              </a:spcBef>
              <a:spcAft>
                <a:spcPct val="0"/>
              </a:spcAft>
              <a:buNone/>
              <a:defRPr sz="2000">
                <a:solidFill>
                  <a:schemeClr val="tx1">
                    <a:lumMod val="75000"/>
                    <a:lumOff val="25000"/>
                  </a:schemeClr>
                </a:solidFill>
                <a:latin typeface="+mn-lt"/>
                <a:ea typeface="+mn-ea"/>
              </a:defRPr>
            </a:lvl2pPr>
            <a:lvl3pPr marL="914400" indent="0" algn="ctr" rtl="0" eaLnBrk="0" fontAlgn="base" hangingPunct="0">
              <a:spcBef>
                <a:spcPct val="20000"/>
              </a:spcBef>
              <a:spcAft>
                <a:spcPct val="0"/>
              </a:spcAft>
              <a:buNone/>
              <a:defRPr sz="2000">
                <a:solidFill>
                  <a:schemeClr val="tx1">
                    <a:lumMod val="75000"/>
                    <a:lumOff val="25000"/>
                  </a:schemeClr>
                </a:solidFill>
                <a:latin typeface="+mn-lt"/>
                <a:ea typeface="+mn-ea"/>
              </a:defRPr>
            </a:lvl3pPr>
            <a:lvl4pPr marL="1371600" indent="0" algn="ctr" rtl="0" eaLnBrk="0" fontAlgn="base" hangingPunct="0">
              <a:spcBef>
                <a:spcPct val="20000"/>
              </a:spcBef>
              <a:spcAft>
                <a:spcPct val="0"/>
              </a:spcAft>
              <a:buNone/>
              <a:defRPr sz="2000">
                <a:solidFill>
                  <a:schemeClr val="tx1">
                    <a:lumMod val="75000"/>
                    <a:lumOff val="25000"/>
                  </a:schemeClr>
                </a:solidFill>
                <a:latin typeface="+mn-lt"/>
                <a:ea typeface="+mn-ea"/>
              </a:defRPr>
            </a:lvl4pPr>
            <a:lvl5pPr marL="1828800" indent="0" algn="ctr" rtl="0" eaLnBrk="0" fontAlgn="base" hangingPunct="0">
              <a:spcBef>
                <a:spcPct val="20000"/>
              </a:spcBef>
              <a:spcAft>
                <a:spcPct val="0"/>
              </a:spcAft>
              <a:buNone/>
              <a:defRPr sz="2000">
                <a:solidFill>
                  <a:schemeClr val="tx1">
                    <a:lumMod val="75000"/>
                    <a:lumOff val="25000"/>
                  </a:schemeClr>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a:buFont typeface="Wingdings" panose="05000000000000000000" pitchFamily="2" charset="2"/>
              <a:buNone/>
              <a:defRPr/>
            </a:pPr>
            <a:r>
              <a:rPr lang="zh-CN" altLang="zh-CN" b="1" kern="0" dirty="0">
                <a:latin typeface="+mj-ea"/>
                <a:ea typeface="+mj-ea"/>
              </a:rPr>
              <a:t>公司简介</a:t>
            </a:r>
          </a:p>
          <a:p>
            <a:pPr indent="366395" algn="l">
              <a:lnSpc>
                <a:spcPts val="2400"/>
              </a:lnSpc>
              <a:spcBef>
                <a:spcPts val="1200"/>
              </a:spcBef>
              <a:buFont typeface="Wingdings" panose="05000000000000000000" pitchFamily="2" charset="2"/>
              <a:buNone/>
              <a:defRPr/>
            </a:pPr>
            <a:r>
              <a:rPr lang="zh-CN" altLang="zh-CN" sz="1600" kern="0" dirty="0"/>
              <a:t>山金期货有限公司成立于1992年11月，注册资本6亿元，是山东黄金集团下属控股公司。公司具有商品期货经纪业务、金融期货经纪业务、期货投资咨询、资产管理业务资格，是中国金融期货交易所、上海期货交易所、大连商品交易所、郑州商品交易所四大交易所及上海国际能源交易中心的会员，是目前国内成立最早、运作最规范的期货公司之一，可代理客户从事国内目前所有上市商品期货交易、金融期货交易。</a:t>
            </a:r>
          </a:p>
          <a:p>
            <a:pPr indent="366395" algn="l">
              <a:lnSpc>
                <a:spcPts val="2400"/>
              </a:lnSpc>
              <a:spcBef>
                <a:spcPts val="1200"/>
              </a:spcBef>
              <a:buFont typeface="Wingdings" panose="05000000000000000000" pitchFamily="2" charset="2"/>
              <a:buNone/>
              <a:defRPr/>
            </a:pPr>
            <a:r>
              <a:rPr lang="zh-CN" altLang="zh-CN" sz="1600" kern="0" dirty="0"/>
              <a:t>公司自2014年股权变更以来，依托山东黄金实体产业背景，积极完成了企业战略、经营理念、发展规划等全方面转型。公司法人治理结构完善，内部管理体制和风险防范机制健全，现在上海、天津、济南、烟台、日照、东营、厦门、晋江等城市设有分支机构。</a:t>
            </a:r>
          </a:p>
          <a:p>
            <a:pPr indent="366395" algn="l">
              <a:lnSpc>
                <a:spcPts val="2400"/>
              </a:lnSpc>
              <a:spcBef>
                <a:spcPts val="1200"/>
              </a:spcBef>
              <a:buFont typeface="Wingdings" panose="05000000000000000000" pitchFamily="2" charset="2"/>
              <a:buNone/>
              <a:defRPr/>
            </a:pPr>
            <a:r>
              <a:rPr lang="zh-CN" altLang="zh-CN" sz="1600" kern="0" dirty="0"/>
              <a:t>公司秉持“追求卓越、创新进取”的企业精神，坚持“规范化、专业化、职业化”的经营理念，本着“客户第一、服务至上”的宗旨，充分发挥行业优势和自身优势，致力于专业品种的研究，以优质的服务和强大的实力赢得了众多投资者的信赖，成为投资者的“商品专家”“金融顾问”。</a:t>
            </a:r>
          </a:p>
          <a:p>
            <a:pPr indent="366395" algn="l">
              <a:lnSpc>
                <a:spcPts val="2400"/>
              </a:lnSpc>
              <a:spcBef>
                <a:spcPts val="1200"/>
              </a:spcBef>
              <a:buFont typeface="Wingdings" panose="05000000000000000000" pitchFamily="2" charset="2"/>
              <a:buNone/>
              <a:defRPr/>
            </a:pPr>
            <a:r>
              <a:rPr lang="zh-CN" altLang="zh-CN" sz="1600" kern="0" dirty="0"/>
              <a:t>公司立足长远，稳健经营，努力实现与客户双赢，正以昂扬的姿态全力打造特色鲜明、业内领先的产业化特色金融衍生品服务商！</a:t>
            </a:r>
          </a:p>
        </p:txBody>
      </p:sp>
    </p:spTree>
    <p:extLst>
      <p:ext uri="{BB962C8B-B14F-4D97-AF65-F5344CB8AC3E}">
        <p14:creationId xmlns:p14="http://schemas.microsoft.com/office/powerpoint/2010/main" val="349983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413"/>
            <a:ext cx="8229600" cy="4857750"/>
          </a:xfrm>
        </p:spPr>
        <p:txBody>
          <a:bodyPr/>
          <a:lstStyle/>
          <a:p>
            <a:pPr marL="0" indent="0" algn="ctr">
              <a:buFont typeface="Wingdings" panose="05000000000000000000" pitchFamily="2" charset="2"/>
              <a:buNone/>
              <a:defRPr/>
            </a:pPr>
            <a:r>
              <a:rPr lang="zh-CN" altLang="zh-CN" sz="2800" b="1" dirty="0">
                <a:latin typeface="+mj-ea"/>
                <a:ea typeface="+mj-ea"/>
              </a:rPr>
              <a:t>免责声明</a:t>
            </a:r>
          </a:p>
          <a:p>
            <a:pPr marL="0" indent="469265">
              <a:lnSpc>
                <a:spcPts val="3000"/>
              </a:lnSpc>
              <a:spcBef>
                <a:spcPts val="2400"/>
              </a:spcBef>
              <a:buFont typeface="Wingdings" panose="05000000000000000000" pitchFamily="2" charset="2"/>
              <a:buNone/>
              <a:defRPr/>
            </a:pPr>
            <a:r>
              <a:rPr lang="zh-CN" altLang="zh-CN" sz="1600" dirty="0">
                <a:solidFill>
                  <a:schemeClr val="tx1">
                    <a:lumMod val="75000"/>
                    <a:lumOff val="25000"/>
                  </a:schemeClr>
                </a:solidFill>
                <a:latin typeface="等线" panose="02010600030101010101" pitchFamily="2" charset="-122"/>
                <a:ea typeface="等线" panose="02010600030101010101" pitchFamily="2" charset="-122"/>
              </a:rPr>
              <a:t>本报告由山金期货研究部制作，未获得山金期货有限公司的书面授权，任何人和单位不得对本报告进行任何形式的修改、发布和复制。本报告基于本公司期货研究人员采用可信的公开资料和实地调研资料，但本公司对这些信息的准确性和完整性不作任何保证，且本报告中的资料、建议、预测均反映报告初次发布时的判断，可能会随时调整，报告中的信息或所表达的意见不构成投资、法律、会计或税务的最终操作建议，本公司不就报告中的内容对最终操作建议作任何担保。在山金期货有限公司及其研究人员知情的范围内，山金期货有限公司及其期货研究人员以及财产上的利害关系人与所评价或推荐的产品不存在任何利害关系，同时提醒期货投资者，期市有风险，入市须谨慎。</a:t>
            </a:r>
          </a:p>
        </p:txBody>
      </p:sp>
    </p:spTree>
    <p:extLst>
      <p:ext uri="{BB962C8B-B14F-4D97-AF65-F5344CB8AC3E}">
        <p14:creationId xmlns:p14="http://schemas.microsoft.com/office/powerpoint/2010/main" val="261214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7440" y="836712"/>
            <a:ext cx="7186637" cy="576064"/>
          </a:xfrm>
        </p:spPr>
        <p:txBody>
          <a:bodyPr/>
          <a:lstStyle/>
          <a:p>
            <a:pPr algn="l"/>
            <a:r>
              <a:rPr lang="en-US" altLang="zh-CN" dirty="0" smtClean="0"/>
              <a:t>1.1 PTA</a:t>
            </a:r>
            <a:r>
              <a:rPr lang="zh-CN" altLang="en-US" dirty="0" smtClean="0"/>
              <a:t>本周</a:t>
            </a:r>
            <a:r>
              <a:rPr lang="zh-CN" altLang="en-US" dirty="0"/>
              <a:t>策略概述</a:t>
            </a:r>
          </a:p>
        </p:txBody>
      </p:sp>
      <p:sp>
        <p:nvSpPr>
          <p:cNvPr id="5" name="矩形 4"/>
          <p:cNvSpPr/>
          <p:nvPr/>
        </p:nvSpPr>
        <p:spPr>
          <a:xfrm>
            <a:off x="336352" y="1358473"/>
            <a:ext cx="8628136" cy="4616648"/>
          </a:xfrm>
          <a:prstGeom prst="rect">
            <a:avLst/>
          </a:prstGeom>
        </p:spPr>
        <p:txBody>
          <a:bodyPr wrap="square">
            <a:spAutoFit/>
          </a:bodyPr>
          <a:lstStyle/>
          <a:p>
            <a:pPr>
              <a:lnSpc>
                <a:spcPct val="150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1.</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市场研判</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）趋势</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油</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价大幅回落，成本塌陷，</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PTA</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行业过剩，加工差持续低位，预计中短期将呈现宽幅震荡行情</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）价差</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5-9</a:t>
            </a:r>
            <a:r>
              <a:rPr lang="zh-CN" altLang="en-US" sz="1400" dirty="0">
                <a:latin typeface="等线" panose="02010600030101010101" pitchFamily="2" charset="-122"/>
                <a:ea typeface="等线" panose="02010600030101010101" pitchFamily="2" charset="-122"/>
                <a:cs typeface="Times New Roman" panose="02020603050405020304" pitchFamily="18" charset="0"/>
              </a:rPr>
              <a:t>价</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差</a:t>
            </a:r>
            <a:r>
              <a:rPr lang="en-US" altLang="zh-CN" sz="1400" dirty="0">
                <a:latin typeface="等线" panose="02010600030101010101" pitchFamily="2" charset="-122"/>
                <a:ea typeface="等线" panose="02010600030101010101" pitchFamily="2" charset="-122"/>
                <a:cs typeface="Times New Roman" panose="02020603050405020304" pitchFamily="18" charset="0"/>
              </a:rPr>
              <a:t>8</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0</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附近波动，</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）基差：</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05</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差走</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强，后期或</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继续走扩</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2</a:t>
            </a: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逻辑与假设</a:t>
            </a:r>
            <a:r>
              <a:rPr lang="zh-CN" altLang="en-US"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短期疫苗前景不明</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以及欧洲个别</a:t>
            </a:r>
            <a:r>
              <a:rPr lang="zh-CN" altLang="en-US" sz="1400" dirty="0">
                <a:latin typeface="等线" panose="02010600030101010101" pitchFamily="2" charset="-122"/>
                <a:ea typeface="等线" panose="02010600030101010101" pitchFamily="2" charset="-122"/>
                <a:cs typeface="Times New Roman" panose="02020603050405020304" pitchFamily="18" charset="0"/>
              </a:rPr>
              <a:t>国家出现疫情</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反弹，使市场</a:t>
            </a:r>
            <a:r>
              <a:rPr lang="zh-CN" altLang="en-US" sz="1400" dirty="0">
                <a:latin typeface="等线" panose="02010600030101010101" pitchFamily="2" charset="-122"/>
                <a:ea typeface="等线" panose="02010600030101010101" pitchFamily="2" charset="-122"/>
                <a:cs typeface="Times New Roman" panose="02020603050405020304" pitchFamily="18" charset="0"/>
              </a:rPr>
              <a:t>乐观</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预期得到修正，油</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价大幅走弱，</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PX</a:t>
            </a:r>
            <a:r>
              <a:rPr lang="zh-CN" altLang="en-US" sz="1400" dirty="0">
                <a:latin typeface="等线" panose="02010600030101010101" pitchFamily="2" charset="-122"/>
                <a:ea typeface="等线" panose="02010600030101010101" pitchFamily="2" charset="-122"/>
                <a:cs typeface="Times New Roman" panose="02020603050405020304" pitchFamily="18" charset="0"/>
              </a:rPr>
              <a:t>跟随原油</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波动</a:t>
            </a: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成本</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支撑塌陷，</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供应</a:t>
            </a:r>
            <a:r>
              <a:rPr lang="zh-CN" altLang="en-US" sz="1400" dirty="0">
                <a:latin typeface="等线" panose="02010600030101010101" pitchFamily="2" charset="-122"/>
                <a:ea typeface="等线" panose="02010600030101010101" pitchFamily="2" charset="-122"/>
                <a:cs typeface="Times New Roman" panose="02020603050405020304" pitchFamily="18" charset="0"/>
              </a:rPr>
              <a:t>端</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看，</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a:latin typeface="等线" panose="02010600030101010101" pitchFamily="2" charset="-122"/>
                <a:ea typeface="等线" panose="02010600030101010101" pitchFamily="2" charset="-122"/>
                <a:cs typeface="Times New Roman" panose="02020603050405020304" pitchFamily="18" charset="0"/>
              </a:rPr>
              <a:t>月</a:t>
            </a:r>
            <a:r>
              <a:rPr lang="en-US" altLang="zh-CN" sz="1400" dirty="0">
                <a:latin typeface="等线" panose="02010600030101010101" pitchFamily="2" charset="-122"/>
                <a:ea typeface="等线" panose="02010600030101010101" pitchFamily="2" charset="-122"/>
                <a:cs typeface="Times New Roman" panose="02020603050405020304" pitchFamily="18" charset="0"/>
              </a:rPr>
              <a:t>20</a:t>
            </a:r>
            <a:r>
              <a:rPr lang="zh-CN" altLang="en-US" sz="1400" dirty="0">
                <a:latin typeface="等线" panose="02010600030101010101" pitchFamily="2" charset="-122"/>
                <a:ea typeface="等线" panose="02010600030101010101" pitchFamily="2" charset="-122"/>
                <a:cs typeface="Times New Roman" panose="02020603050405020304" pitchFamily="18" charset="0"/>
              </a:rPr>
              <a:t>日恒力</a:t>
            </a:r>
            <a:r>
              <a:rPr lang="en-US" altLang="zh-CN" sz="1400" dirty="0">
                <a:latin typeface="等线" panose="02010600030101010101" pitchFamily="2" charset="-122"/>
                <a:ea typeface="等线" panose="02010600030101010101" pitchFamily="2" charset="-122"/>
                <a:cs typeface="Times New Roman" panose="02020603050405020304" pitchFamily="18" charset="0"/>
              </a:rPr>
              <a:t>4#250</a:t>
            </a:r>
            <a:r>
              <a:rPr lang="zh-CN" altLang="en-US" sz="1400" dirty="0">
                <a:latin typeface="等线" panose="02010600030101010101" pitchFamily="2" charset="-122"/>
                <a:ea typeface="等线" panose="02010600030101010101" pitchFamily="2" charset="-122"/>
                <a:cs typeface="Times New Roman" panose="02020603050405020304" pitchFamily="18" charset="0"/>
              </a:rPr>
              <a:t>万吨装置计划重启。下周</a:t>
            </a:r>
            <a:r>
              <a:rPr lang="en-US" altLang="zh-CN" sz="1400" dirty="0">
                <a:latin typeface="等线" panose="02010600030101010101" pitchFamily="2" charset="-122"/>
                <a:ea typeface="等线" panose="02010600030101010101" pitchFamily="2" charset="-122"/>
                <a:cs typeface="Times New Roman" panose="02020603050405020304" pitchFamily="18" charset="0"/>
              </a:rPr>
              <a:t>PTA</a:t>
            </a:r>
            <a:r>
              <a:rPr lang="zh-CN" altLang="en-US" sz="1400" dirty="0">
                <a:latin typeface="等线" panose="02010600030101010101" pitchFamily="2" charset="-122"/>
                <a:ea typeface="等线" panose="02010600030101010101" pitchFamily="2" charset="-122"/>
                <a:cs typeface="Times New Roman" panose="02020603050405020304" pitchFamily="18" charset="0"/>
              </a:rPr>
              <a:t>开工负荷将在</a:t>
            </a:r>
            <a:r>
              <a:rPr lang="en-US" altLang="zh-CN" sz="1400" dirty="0">
                <a:latin typeface="等线" panose="02010600030101010101" pitchFamily="2" charset="-122"/>
                <a:ea typeface="等线" panose="02010600030101010101" pitchFamily="2" charset="-122"/>
                <a:cs typeface="Times New Roman" panose="02020603050405020304" pitchFamily="18" charset="0"/>
              </a:rPr>
              <a:t>84.46%</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左右</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基差走强后，仓单逐步注销，可抵消部分检修产</a:t>
            </a:r>
            <a:r>
              <a:rPr lang="zh-CN" altLang="en-US" sz="1400" dirty="0">
                <a:latin typeface="等线" panose="02010600030101010101" pitchFamily="2" charset="-122"/>
                <a:ea typeface="等线" panose="02010600030101010101" pitchFamily="2" charset="-122"/>
                <a:cs typeface="Times New Roman" panose="02020603050405020304" pitchFamily="18" charset="0"/>
              </a:rPr>
              <a:t>能，后期</a:t>
            </a:r>
            <a:r>
              <a:rPr lang="en-US" altLang="zh-CN" sz="1400" dirty="0">
                <a:latin typeface="等线" panose="02010600030101010101" pitchFamily="2" charset="-122"/>
                <a:ea typeface="等线" panose="02010600030101010101" pitchFamily="2" charset="-122"/>
                <a:cs typeface="Times New Roman" panose="02020603050405020304" pitchFamily="18" charset="0"/>
              </a:rPr>
              <a:t>PTA</a:t>
            </a:r>
            <a:r>
              <a:rPr lang="zh-CN" altLang="en-US" sz="1400" dirty="0">
                <a:latin typeface="等线" panose="02010600030101010101" pitchFamily="2" charset="-122"/>
                <a:ea typeface="等线" panose="02010600030101010101" pitchFamily="2" charset="-122"/>
                <a:cs typeface="Times New Roman" panose="02020603050405020304" pitchFamily="18" charset="0"/>
              </a:rPr>
              <a:t>供应或增加。需求</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端聚酯开工较好，</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终端已修复，但下游需求整体一半，</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TA3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月份预计紧平衡，中期行业</a:t>
            </a:r>
            <a:r>
              <a:rPr lang="zh-CN" altLang="en-US" sz="1400" dirty="0">
                <a:latin typeface="等线" panose="02010600030101010101" pitchFamily="2" charset="-122"/>
                <a:ea typeface="等线" panose="02010600030101010101" pitchFamily="2" charset="-122"/>
                <a:cs typeface="Times New Roman" panose="02020603050405020304" pitchFamily="18" charset="0"/>
              </a:rPr>
              <a:t>供应过剩，加工</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差维持低位。</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月紧平衡，</a:t>
            </a:r>
            <a:r>
              <a:rPr lang="zh-CN" altLang="en-US" sz="1400" dirty="0">
                <a:latin typeface="等线" panose="02010600030101010101" pitchFamily="2" charset="-122"/>
                <a:ea typeface="等线" panose="02010600030101010101" pitchFamily="2" charset="-122"/>
                <a:cs typeface="Times New Roman" panose="02020603050405020304" pitchFamily="18" charset="0"/>
              </a:rPr>
              <a:t>基</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差或小幅走强。</a:t>
            </a:r>
            <a:endParaRPr lang="en-US" altLang="zh-CN" sz="14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3.</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策略</a:t>
            </a:r>
            <a:r>
              <a:rPr lang="zh-CN" altLang="en-US"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endPar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en-US" altLang="zh-CN" sz="1400" dirty="0">
                <a:latin typeface="等线" panose="02010600030101010101" pitchFamily="2" charset="-122"/>
                <a:ea typeface="等线" panose="02010600030101010101" pitchFamily="2" charset="-122"/>
                <a:cs typeface="Times New Roman" panose="02020603050405020304" pitchFamily="18" charset="0"/>
              </a:rPr>
              <a:t>1</a:t>
            </a:r>
            <a:r>
              <a:rPr lang="zh-CN" altLang="en-US" sz="1400" dirty="0">
                <a:latin typeface="等线" panose="02010600030101010101" pitchFamily="2" charset="-122"/>
                <a:ea typeface="等线" panose="02010600030101010101" pitchFamily="2" charset="-122"/>
                <a:cs typeface="Times New Roman" panose="02020603050405020304" pitchFamily="18" charset="0"/>
              </a:rPr>
              <a:t>）</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趋势</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：观望</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2</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）价差：观望</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3</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）基差：买现货卖</a:t>
            </a:r>
            <a:r>
              <a:rPr lang="en-US" altLang="zh-CN" sz="1400" dirty="0" smtClean="0">
                <a:latin typeface="等线" panose="02010600030101010101" pitchFamily="2" charset="-122"/>
                <a:ea typeface="等线" panose="02010600030101010101" pitchFamily="2" charset="-122"/>
                <a:cs typeface="Times New Roman" panose="02020603050405020304" pitchFamily="18" charset="0"/>
              </a:rPr>
              <a:t>05</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继续持有</a:t>
            </a:r>
            <a:endParaRPr lang="en-US" altLang="zh-CN" sz="1400" dirty="0" smtClean="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4</a:t>
            </a:r>
            <a:r>
              <a:rPr lang="en-US"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zh-CN" sz="1400" b="1" dirty="0">
                <a:solidFill>
                  <a:srgbClr val="EF6803"/>
                </a:solidFill>
                <a:latin typeface="等线" panose="02010600030101010101" pitchFamily="2" charset="-122"/>
                <a:ea typeface="等线" panose="02010600030101010101" pitchFamily="2" charset="-122"/>
                <a:cs typeface="Times New Roman" panose="02020603050405020304" pitchFamily="18" charset="0"/>
              </a:rPr>
              <a:t>风险提示</a:t>
            </a:r>
            <a:r>
              <a:rPr lang="zh-CN" altLang="en-US" sz="1400" b="1" dirty="0" smtClean="0">
                <a:solidFill>
                  <a:srgbClr val="EF6803"/>
                </a:solidFill>
                <a:latin typeface="等线" panose="02010600030101010101" pitchFamily="2" charset="-122"/>
                <a:ea typeface="等线" panose="02010600030101010101" pitchFamily="2" charset="-122"/>
                <a:cs typeface="Times New Roman" panose="02020603050405020304" pitchFamily="18" charset="0"/>
              </a:rPr>
              <a:t>：</a:t>
            </a:r>
            <a:r>
              <a:rPr lang="zh-CN" altLang="en-US" sz="1400" dirty="0">
                <a:latin typeface="等线" panose="02010600030101010101" pitchFamily="2" charset="-122"/>
                <a:ea typeface="等线" panose="02010600030101010101" pitchFamily="2" charset="-122"/>
                <a:cs typeface="Times New Roman" panose="02020603050405020304" pitchFamily="18" charset="0"/>
              </a:rPr>
              <a:t>油价</a:t>
            </a:r>
            <a:r>
              <a:rPr lang="zh-CN" altLang="en-US" sz="1400" dirty="0" smtClean="0">
                <a:latin typeface="等线" panose="02010600030101010101" pitchFamily="2" charset="-122"/>
                <a:ea typeface="等线" panose="02010600030101010101" pitchFamily="2" charset="-122"/>
                <a:cs typeface="Times New Roman" panose="02020603050405020304" pitchFamily="18" charset="0"/>
              </a:rPr>
              <a:t>大跌，纺织恢复不及预期</a:t>
            </a:r>
            <a:endParaRPr lang="en-US" altLang="zh-CN" sz="1400" dirty="0">
              <a:solidFill>
                <a:schemeClr val="tx1">
                  <a:lumMod val="75000"/>
                  <a:lumOff val="25000"/>
                </a:schemeClr>
              </a:solidFill>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31606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817240"/>
            <a:ext cx="7640601" cy="811560"/>
          </a:xfrm>
        </p:spPr>
        <p:txBody>
          <a:bodyPr/>
          <a:lstStyle/>
          <a:p>
            <a:pPr algn="l"/>
            <a:r>
              <a:rPr lang="en-US" altLang="zh-CN" b="1" dirty="0" smtClean="0">
                <a:latin typeface="+mj-ea"/>
              </a:rPr>
              <a:t> 1.2 PTA</a:t>
            </a:r>
            <a:r>
              <a:rPr lang="zh-CN" altLang="en-US" dirty="0">
                <a:latin typeface="+mj-ea"/>
              </a:rPr>
              <a:t>基本面概述</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866519526"/>
              </p:ext>
            </p:extLst>
          </p:nvPr>
        </p:nvGraphicFramePr>
        <p:xfrm>
          <a:off x="467544" y="1628800"/>
          <a:ext cx="8219255" cy="5020905"/>
        </p:xfrm>
        <a:graphic>
          <a:graphicData uri="http://schemas.openxmlformats.org/drawingml/2006/table">
            <a:tbl>
              <a:tblPr firstRow="1" bandRow="1">
                <a:tableStyleId>{5C22544A-7EE6-4342-B048-85BDC9FD1C3A}</a:tableStyleId>
              </a:tblPr>
              <a:tblGrid>
                <a:gridCol w="1720708">
                  <a:extLst>
                    <a:ext uri="{9D8B030D-6E8A-4147-A177-3AD203B41FA5}">
                      <a16:colId xmlns:a16="http://schemas.microsoft.com/office/drawing/2014/main" val="4283847883"/>
                    </a:ext>
                  </a:extLst>
                </a:gridCol>
                <a:gridCol w="5103730">
                  <a:extLst>
                    <a:ext uri="{9D8B030D-6E8A-4147-A177-3AD203B41FA5}">
                      <a16:colId xmlns:a16="http://schemas.microsoft.com/office/drawing/2014/main" val="4186723161"/>
                    </a:ext>
                  </a:extLst>
                </a:gridCol>
                <a:gridCol w="1394817">
                  <a:extLst>
                    <a:ext uri="{9D8B030D-6E8A-4147-A177-3AD203B41FA5}">
                      <a16:colId xmlns:a16="http://schemas.microsoft.com/office/drawing/2014/main" val="2185840500"/>
                    </a:ext>
                  </a:extLst>
                </a:gridCol>
              </a:tblGrid>
              <a:tr h="482289">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指标</a:t>
                      </a:r>
                    </a:p>
                  </a:txBody>
                  <a:tcPr anchor="ctr">
                    <a:solidFill>
                      <a:srgbClr val="F39464"/>
                    </a:solidFill>
                  </a:tcPr>
                </a:tc>
                <a:tc>
                  <a:txBody>
                    <a:bodyPr/>
                    <a:lstStyle/>
                    <a:p>
                      <a:pPr algn="ctr"/>
                      <a:endParaRPr lang="zh-CN" altLang="en-US" sz="1400"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400" dirty="0">
                          <a:solidFill>
                            <a:schemeClr val="tx1"/>
                          </a:solidFill>
                          <a:latin typeface="等线" panose="02010600030101010101" pitchFamily="2" charset="-122"/>
                          <a:ea typeface="等线" panose="02010600030101010101" pitchFamily="2" charset="-122"/>
                        </a:rPr>
                        <a:t>驱动</a:t>
                      </a:r>
                    </a:p>
                  </a:txBody>
                  <a:tcPr anchor="ctr">
                    <a:solidFill>
                      <a:srgbClr val="F39464"/>
                    </a:solidFill>
                  </a:tcPr>
                </a:tc>
                <a:extLst>
                  <a:ext uri="{0D108BD9-81ED-4DB2-BD59-A6C34878D82A}">
                    <a16:rowId xmlns:a16="http://schemas.microsoft.com/office/drawing/2014/main" val="709149987"/>
                  </a:ext>
                </a:extLst>
              </a:tr>
              <a:tr h="629524">
                <a:tc>
                  <a:txBody>
                    <a:bodyPr/>
                    <a:lstStyle/>
                    <a:p>
                      <a:pPr algn="ctr"/>
                      <a:r>
                        <a:rPr lang="zh-CN" altLang="en-US" sz="1400" dirty="0">
                          <a:latin typeface="等线" panose="02010600030101010101" pitchFamily="2" charset="-122"/>
                          <a:ea typeface="等线" panose="02010600030101010101" pitchFamily="2" charset="-122"/>
                        </a:rPr>
                        <a:t>供应</a:t>
                      </a:r>
                    </a:p>
                  </a:txBody>
                  <a:tcPr anchor="ctr"/>
                </a:tc>
                <a:tc>
                  <a:txBody>
                    <a:bodyPr/>
                    <a:lstStyle/>
                    <a:p>
                      <a:pPr algn="ctr"/>
                      <a:r>
                        <a:rPr lang="en-US" altLang="zh-CN" sz="1400" dirty="0">
                          <a:latin typeface="等线" panose="02010600030101010101" pitchFamily="2" charset="-122"/>
                          <a:ea typeface="等线" panose="02010600030101010101" pitchFamily="2" charset="-122"/>
                        </a:rPr>
                        <a:t>PTA</a:t>
                      </a:r>
                      <a:r>
                        <a:rPr lang="zh-CN" altLang="en-US" sz="1400" dirty="0" smtClean="0">
                          <a:latin typeface="等线" panose="02010600030101010101" pitchFamily="2" charset="-122"/>
                          <a:ea typeface="等线" panose="02010600030101010101" pitchFamily="2" charset="-122"/>
                        </a:rPr>
                        <a:t>开工率逐步回升，</a:t>
                      </a:r>
                      <a:r>
                        <a:rPr lang="zh-CN" altLang="en-US" sz="1400" kern="1200" dirty="0" smtClean="0">
                          <a:solidFill>
                            <a:schemeClr val="tx1"/>
                          </a:solidFill>
                          <a:latin typeface="黑体" panose="02010609060101010101" pitchFamily="49" charset="-122"/>
                          <a:ea typeface="黑体" panose="02010609060101010101" pitchFamily="49" charset="-122"/>
                        </a:rPr>
                        <a:t>仓</a:t>
                      </a:r>
                      <a:r>
                        <a:rPr lang="zh-CN" altLang="en-US" sz="1400" kern="1200" dirty="0" smtClean="0">
                          <a:solidFill>
                            <a:schemeClr val="tx1"/>
                          </a:solidFill>
                          <a:latin typeface="黑体" panose="02010609060101010101" pitchFamily="49" charset="-122"/>
                          <a:ea typeface="黑体" panose="02010609060101010101" pitchFamily="49" charset="-122"/>
                        </a:rPr>
                        <a:t>单开始释放，</a:t>
                      </a:r>
                      <a:r>
                        <a:rPr lang="zh-CN" altLang="en-US" sz="1400" dirty="0" smtClean="0">
                          <a:latin typeface="等线" panose="02010600030101010101" pitchFamily="2" charset="-122"/>
                          <a:ea typeface="等线" panose="02010600030101010101" pitchFamily="2" charset="-122"/>
                        </a:rPr>
                        <a:t>后期供应或小幅增加</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中性偏空</a:t>
                      </a: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613218978"/>
                  </a:ext>
                </a:extLst>
              </a:tr>
              <a:tr h="819892">
                <a:tc>
                  <a:txBody>
                    <a:bodyPr/>
                    <a:lstStyle/>
                    <a:p>
                      <a:pPr algn="ctr"/>
                      <a:r>
                        <a:rPr lang="zh-CN" altLang="en-US" sz="1400" dirty="0">
                          <a:latin typeface="等线" panose="02010600030101010101" pitchFamily="2" charset="-122"/>
                          <a:ea typeface="等线" panose="02010600030101010101" pitchFamily="2" charset="-122"/>
                        </a:rPr>
                        <a:t>需求</a:t>
                      </a:r>
                    </a:p>
                  </a:txBody>
                  <a:tcPr anchor="ctr"/>
                </a:tc>
                <a:tc>
                  <a:txBody>
                    <a:bodyPr/>
                    <a:lstStyle/>
                    <a:p>
                      <a:pPr algn="ctr"/>
                      <a:r>
                        <a:rPr lang="zh-CN" altLang="en-US" sz="1400" dirty="0" smtClean="0">
                          <a:latin typeface="等线" panose="02010600030101010101" pitchFamily="2" charset="-122"/>
                          <a:ea typeface="等线" panose="02010600030101010101" pitchFamily="2" charset="-122"/>
                        </a:rPr>
                        <a:t>聚酯开工上升，产销不佳，</a:t>
                      </a:r>
                      <a:r>
                        <a:rPr lang="zh-CN" altLang="en-US" sz="1400" dirty="0" smtClean="0">
                          <a:latin typeface="等线" panose="02010600030101010101" pitchFamily="2" charset="-122"/>
                          <a:ea typeface="等线" panose="02010600030101010101" pitchFamily="2" charset="-122"/>
                        </a:rPr>
                        <a:t>织造全面恢复</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a:t>
                      </a:r>
                      <a:endParaRPr lang="zh-CN" altLang="en-US" sz="1400" kern="1200" dirty="0">
                        <a:solidFill>
                          <a:schemeClr val="dk1"/>
                        </a:solidFill>
                        <a:latin typeface="等线" panose="02010600030101010101" pitchFamily="2" charset="-122"/>
                        <a:ea typeface="等线" panose="02010600030101010101" pitchFamily="2" charset="-122"/>
                        <a:cs typeface="+mn-cs"/>
                      </a:endParaRPr>
                    </a:p>
                    <a:p>
                      <a:pPr algn="ct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4094863261"/>
                  </a:ext>
                </a:extLst>
              </a:tr>
              <a:tr h="629524">
                <a:tc>
                  <a:txBody>
                    <a:bodyPr/>
                    <a:lstStyle/>
                    <a:p>
                      <a:pPr algn="ctr"/>
                      <a:r>
                        <a:rPr lang="zh-CN" altLang="en-US" sz="1400" dirty="0">
                          <a:latin typeface="等线" panose="02010600030101010101" pitchFamily="2" charset="-122"/>
                          <a:ea typeface="等线" panose="02010600030101010101" pitchFamily="2" charset="-122"/>
                        </a:rPr>
                        <a:t>库存</a:t>
                      </a:r>
                    </a:p>
                  </a:txBody>
                  <a:tcPr anchor="ctr"/>
                </a:tc>
                <a:tc>
                  <a:txBody>
                    <a:bodyPr/>
                    <a:lstStyle/>
                    <a:p>
                      <a:pPr algn="ctr"/>
                      <a:r>
                        <a:rPr lang="zh-CN" altLang="en-US" sz="1400" dirty="0">
                          <a:latin typeface="等线" panose="02010600030101010101" pitchFamily="2" charset="-122"/>
                          <a:ea typeface="等线" panose="02010600030101010101" pitchFamily="2" charset="-122"/>
                        </a:rPr>
                        <a:t>平衡表来看，</a:t>
                      </a:r>
                      <a:r>
                        <a:rPr lang="en-US" altLang="zh-CN" sz="1400" dirty="0" smtClean="0">
                          <a:latin typeface="等线" panose="02010600030101010101" pitchFamily="2" charset="-122"/>
                          <a:ea typeface="等线" panose="02010600030101010101" pitchFamily="2" charset="-122"/>
                        </a:rPr>
                        <a:t>PTA3</a:t>
                      </a:r>
                      <a:r>
                        <a:rPr lang="zh-CN" altLang="en-US" sz="1400" dirty="0" smtClean="0">
                          <a:latin typeface="等线" panose="02010600030101010101" pitchFamily="2" charset="-122"/>
                          <a:ea typeface="等线" panose="02010600030101010101" pitchFamily="2" charset="-122"/>
                        </a:rPr>
                        <a:t>月紧平衡，</a:t>
                      </a:r>
                      <a:r>
                        <a:rPr lang="en-US" altLang="zh-CN" sz="1400" dirty="0" smtClean="0">
                          <a:latin typeface="等线" panose="02010600030101010101" pitchFamily="2" charset="-122"/>
                          <a:ea typeface="等线" panose="02010600030101010101" pitchFamily="2" charset="-122"/>
                        </a:rPr>
                        <a:t>4</a:t>
                      </a:r>
                      <a:r>
                        <a:rPr lang="zh-CN" altLang="en-US" sz="1400" dirty="0" smtClean="0">
                          <a:latin typeface="等线" panose="02010600030101010101" pitchFamily="2" charset="-122"/>
                          <a:ea typeface="等线" panose="02010600030101010101" pitchFamily="2" charset="-122"/>
                        </a:rPr>
                        <a:t>月依旧累库</a:t>
                      </a:r>
                      <a:endParaRPr lang="zh-CN" altLang="en-US" sz="1400" dirty="0">
                        <a:latin typeface="等线" panose="02010600030101010101" pitchFamily="2" charset="-122"/>
                        <a:ea typeface="等线" panose="02010600030101010101" pitchFamily="2" charset="-122"/>
                      </a:endParaRPr>
                    </a:p>
                  </a:txBody>
                  <a:tcPr anchor="ctr"/>
                </a:tc>
                <a:tc>
                  <a:txBody>
                    <a:bodyPr/>
                    <a:lstStyle/>
                    <a:p>
                      <a:pPr algn="ctr"/>
                      <a:r>
                        <a:rPr lang="zh-CN" altLang="en-US" sz="1400" dirty="0" smtClean="0">
                          <a:latin typeface="等线" panose="02010600030101010101" pitchFamily="2" charset="-122"/>
                          <a:ea typeface="等线" panose="02010600030101010101" pitchFamily="2" charset="-122"/>
                        </a:rPr>
                        <a:t>中性</a:t>
                      </a: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254106881"/>
                  </a:ext>
                </a:extLst>
              </a:tr>
              <a:tr h="819892">
                <a:tc>
                  <a:txBody>
                    <a:bodyPr/>
                    <a:lstStyle/>
                    <a:p>
                      <a:pPr algn="ctr"/>
                      <a:r>
                        <a:rPr lang="zh-CN" altLang="en-US" sz="1400" dirty="0">
                          <a:latin typeface="等线" panose="02010600030101010101" pitchFamily="2" charset="-122"/>
                          <a:ea typeface="等线" panose="02010600030101010101" pitchFamily="2" charset="-122"/>
                        </a:rPr>
                        <a:t>加工差</a:t>
                      </a:r>
                    </a:p>
                  </a:txBody>
                  <a:tcPr anchor="ctr"/>
                </a:tc>
                <a:tc>
                  <a:txBody>
                    <a:bodyPr/>
                    <a:lstStyle/>
                    <a:p>
                      <a:pPr algn="ctr"/>
                      <a:r>
                        <a:rPr lang="zh-CN" altLang="en-US" sz="1400" dirty="0">
                          <a:latin typeface="等线" panose="02010600030101010101" pitchFamily="2" charset="-122"/>
                          <a:ea typeface="等线" panose="02010600030101010101" pitchFamily="2" charset="-122"/>
                        </a:rPr>
                        <a:t>加工</a:t>
                      </a:r>
                      <a:r>
                        <a:rPr lang="zh-CN" altLang="en-US" sz="1400" dirty="0" smtClean="0">
                          <a:latin typeface="等线" panose="02010600030101010101" pitchFamily="2" charset="-122"/>
                          <a:ea typeface="等线" panose="02010600030101010101" pitchFamily="2" charset="-122"/>
                        </a:rPr>
                        <a:t>差维持低位</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中性</a:t>
                      </a:r>
                      <a:endParaRPr lang="zh-CN" altLang="en-US" sz="1400" kern="1200" dirty="0">
                        <a:solidFill>
                          <a:schemeClr val="dk1"/>
                        </a:solidFill>
                        <a:latin typeface="等线" panose="02010600030101010101" pitchFamily="2" charset="-122"/>
                        <a:ea typeface="等线" panose="02010600030101010101" pitchFamily="2" charset="-122"/>
                        <a:cs typeface="+mn-cs"/>
                      </a:endParaRPr>
                    </a:p>
                    <a:p>
                      <a:pPr algn="ctr"/>
                      <a:endParaRPr lang="zh-CN" altLang="en-US" sz="1400"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3887249274"/>
                  </a:ext>
                </a:extLst>
              </a:tr>
              <a:tr h="819892">
                <a:tc>
                  <a:txBody>
                    <a:bodyPr/>
                    <a:lstStyle/>
                    <a:p>
                      <a:pPr algn="ctr"/>
                      <a:r>
                        <a:rPr lang="zh-CN" altLang="en-US" sz="1400" dirty="0" smtClean="0">
                          <a:latin typeface="等线" panose="02010600030101010101" pitchFamily="2" charset="-122"/>
                          <a:ea typeface="等线" panose="02010600030101010101" pitchFamily="2" charset="-122"/>
                        </a:rPr>
                        <a:t>基差</a:t>
                      </a:r>
                      <a:endParaRPr lang="zh-CN" altLang="en-US" sz="1400" dirty="0">
                        <a:latin typeface="等线" panose="02010600030101010101" pitchFamily="2" charset="-122"/>
                        <a:ea typeface="等线" panose="02010600030101010101" pitchFamily="2" charset="-122"/>
                      </a:endParaRPr>
                    </a:p>
                  </a:txBody>
                  <a:tcPr anchor="ctr"/>
                </a:tc>
                <a:tc>
                  <a:txBody>
                    <a:bodyPr/>
                    <a:lstStyle/>
                    <a:p>
                      <a:pPr algn="ctr"/>
                      <a:r>
                        <a:rPr lang="zh-CN" altLang="en-US" sz="1400" dirty="0" smtClean="0">
                          <a:latin typeface="等线" panose="02010600030101010101" pitchFamily="2" charset="-122"/>
                          <a:ea typeface="等线" panose="02010600030101010101" pitchFamily="2" charset="-122"/>
                        </a:rPr>
                        <a:t>主力基差小幅走强至</a:t>
                      </a:r>
                      <a:r>
                        <a:rPr lang="en-US" altLang="zh-CN" sz="1400" dirty="0" smtClean="0">
                          <a:latin typeface="等线" panose="02010600030101010101" pitchFamily="2" charset="-122"/>
                          <a:ea typeface="等线" panose="02010600030101010101" pitchFamily="2" charset="-122"/>
                        </a:rPr>
                        <a:t>-50</a:t>
                      </a:r>
                      <a:r>
                        <a:rPr lang="zh-CN" altLang="en-US" sz="1400" dirty="0" smtClean="0">
                          <a:latin typeface="等线" panose="02010600030101010101" pitchFamily="2" charset="-122"/>
                          <a:ea typeface="等线" panose="02010600030101010101" pitchFamily="2" charset="-122"/>
                        </a:rPr>
                        <a:t>，</a:t>
                      </a:r>
                      <a:r>
                        <a:rPr lang="en-US" altLang="zh-CN" sz="1400" dirty="0" smtClean="0">
                          <a:latin typeface="等线" panose="02010600030101010101" pitchFamily="2" charset="-122"/>
                          <a:ea typeface="等线" panose="02010600030101010101" pitchFamily="2" charset="-122"/>
                        </a:rPr>
                        <a:t>5-9</a:t>
                      </a:r>
                      <a:r>
                        <a:rPr lang="zh-CN" altLang="en-US" sz="1400" dirty="0" smtClean="0">
                          <a:latin typeface="等线" panose="02010600030101010101" pitchFamily="2" charset="-122"/>
                          <a:ea typeface="等线" panose="02010600030101010101" pitchFamily="2" charset="-122"/>
                        </a:rPr>
                        <a:t>价差</a:t>
                      </a:r>
                      <a:r>
                        <a:rPr lang="en-US" altLang="zh-CN" sz="1400" dirty="0" smtClean="0">
                          <a:latin typeface="等线" panose="02010600030101010101" pitchFamily="2" charset="-122"/>
                          <a:ea typeface="等线" panose="02010600030101010101" pitchFamily="2" charset="-122"/>
                        </a:rPr>
                        <a:t>80</a:t>
                      </a:r>
                      <a:r>
                        <a:rPr lang="zh-CN" altLang="en-US" sz="1400" dirty="0" smtClean="0">
                          <a:latin typeface="等线" panose="02010600030101010101" pitchFamily="2" charset="-122"/>
                          <a:ea typeface="等线" panose="02010600030101010101" pitchFamily="2" charset="-122"/>
                        </a:rPr>
                        <a:t>区间震荡</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algn="ctr" defTabSz="914400" rtl="0" eaLnBrk="1" fontAlgn="ctr" latinLnBrk="0" hangingPunct="1"/>
                      <a:r>
                        <a:rPr lang="zh-CN" altLang="en-US" sz="1400" kern="1200" dirty="0" smtClean="0">
                          <a:solidFill>
                            <a:schemeClr val="dk1"/>
                          </a:solidFill>
                          <a:latin typeface="等线" panose="02010600030101010101" pitchFamily="2" charset="-122"/>
                          <a:ea typeface="等线" panose="02010600030101010101" pitchFamily="2" charset="-122"/>
                          <a:cs typeface="+mn-cs"/>
                        </a:rPr>
                        <a:t>中性偏多</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marL="0" marR="0" marT="0" marB="0" anchor="ctr"/>
                </a:tc>
                <a:extLst>
                  <a:ext uri="{0D108BD9-81ED-4DB2-BD59-A6C34878D82A}">
                    <a16:rowId xmlns:a16="http://schemas.microsoft.com/office/drawing/2014/main" val="1166516095"/>
                  </a:ext>
                </a:extLst>
              </a:tr>
              <a:tr h="819892">
                <a:tc>
                  <a:txBody>
                    <a:bodyPr/>
                    <a:lstStyle/>
                    <a:p>
                      <a:pPr algn="ctr"/>
                      <a:r>
                        <a:rPr lang="zh-CN" altLang="en-US" sz="1400" dirty="0">
                          <a:latin typeface="等线" panose="02010600030101010101" pitchFamily="2" charset="-122"/>
                          <a:ea typeface="等线" panose="02010600030101010101" pitchFamily="2" charset="-122"/>
                        </a:rPr>
                        <a:t>成本</a:t>
                      </a:r>
                    </a:p>
                  </a:txBody>
                  <a:tcPr anchor="ctr"/>
                </a:tc>
                <a:tc>
                  <a:txBody>
                    <a:bodyPr/>
                    <a:lstStyle/>
                    <a:p>
                      <a:pPr algn="ctr"/>
                      <a:r>
                        <a:rPr lang="zh-CN" altLang="en-US" sz="1400" dirty="0">
                          <a:latin typeface="等线" panose="02010600030101010101" pitchFamily="2" charset="-122"/>
                          <a:ea typeface="等线" panose="02010600030101010101" pitchFamily="2" charset="-122"/>
                        </a:rPr>
                        <a:t>油</a:t>
                      </a:r>
                      <a:r>
                        <a:rPr lang="zh-CN" altLang="en-US" sz="1400" dirty="0" smtClean="0">
                          <a:latin typeface="等线" panose="02010600030101010101" pitchFamily="2" charset="-122"/>
                          <a:ea typeface="等线" panose="02010600030101010101" pitchFamily="2" charset="-122"/>
                        </a:rPr>
                        <a:t>价高位回落，</a:t>
                      </a:r>
                      <a:r>
                        <a:rPr lang="zh-CN" altLang="en-US" sz="1400" dirty="0" smtClean="0">
                          <a:latin typeface="等线" panose="02010600030101010101" pitchFamily="2" charset="-122"/>
                          <a:ea typeface="等线" panose="02010600030101010101" pitchFamily="2" charset="-122"/>
                        </a:rPr>
                        <a:t>成本</a:t>
                      </a:r>
                      <a:r>
                        <a:rPr lang="zh-CN" altLang="en-US" sz="1400" dirty="0" smtClean="0">
                          <a:latin typeface="等线" panose="02010600030101010101" pitchFamily="2" charset="-122"/>
                          <a:ea typeface="等线" panose="02010600030101010101" pitchFamily="2" charset="-122"/>
                        </a:rPr>
                        <a:t>支撑塌陷</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偏弱</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812044294"/>
                  </a:ext>
                </a:extLst>
              </a:tr>
            </a:tbl>
          </a:graphicData>
        </a:graphic>
      </p:graphicFrame>
    </p:spTree>
    <p:extLst>
      <p:ext uri="{BB962C8B-B14F-4D97-AF65-F5344CB8AC3E}">
        <p14:creationId xmlns:p14="http://schemas.microsoft.com/office/powerpoint/2010/main" val="173842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7640601" cy="811560"/>
          </a:xfrm>
        </p:spPr>
        <p:txBody>
          <a:bodyPr/>
          <a:lstStyle/>
          <a:p>
            <a:r>
              <a:rPr lang="en-US" altLang="zh-CN" b="1" dirty="0" smtClean="0">
                <a:latin typeface="+mj-ea"/>
              </a:rPr>
              <a:t>1.3 PTA</a:t>
            </a:r>
            <a:r>
              <a:rPr lang="zh-CN" altLang="en-US" b="1" dirty="0">
                <a:latin typeface="+mj-ea"/>
              </a:rPr>
              <a:t>多空逻辑对比概述</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667703949"/>
              </p:ext>
            </p:extLst>
          </p:nvPr>
        </p:nvGraphicFramePr>
        <p:xfrm>
          <a:off x="539552" y="1412777"/>
          <a:ext cx="7272808" cy="5328591"/>
        </p:xfrm>
        <a:graphic>
          <a:graphicData uri="http://schemas.openxmlformats.org/drawingml/2006/table">
            <a:tbl>
              <a:tblPr firstRow="1" bandRow="1">
                <a:tableStyleId>{5C22544A-7EE6-4342-B048-85BDC9FD1C3A}</a:tableStyleId>
              </a:tblPr>
              <a:tblGrid>
                <a:gridCol w="1833760">
                  <a:extLst>
                    <a:ext uri="{9D8B030D-6E8A-4147-A177-3AD203B41FA5}">
                      <a16:colId xmlns:a16="http://schemas.microsoft.com/office/drawing/2014/main" val="4283847883"/>
                    </a:ext>
                  </a:extLst>
                </a:gridCol>
                <a:gridCol w="5439048">
                  <a:extLst>
                    <a:ext uri="{9D8B030D-6E8A-4147-A177-3AD203B41FA5}">
                      <a16:colId xmlns:a16="http://schemas.microsoft.com/office/drawing/2014/main" val="4186723161"/>
                    </a:ext>
                  </a:extLst>
                </a:gridCol>
              </a:tblGrid>
              <a:tr h="420633">
                <a:tc>
                  <a:txBody>
                    <a:bodyPr/>
                    <a:lstStyle/>
                    <a:p>
                      <a:pPr algn="ctr"/>
                      <a:r>
                        <a:rPr lang="zh-CN" altLang="en-US" sz="1400" b="1" dirty="0" smtClean="0">
                          <a:solidFill>
                            <a:schemeClr val="tx1"/>
                          </a:solidFill>
                          <a:latin typeface="等线" panose="02010600030101010101" pitchFamily="2" charset="-122"/>
                          <a:ea typeface="等线" panose="02010600030101010101" pitchFamily="2" charset="-122"/>
                        </a:rPr>
                        <a:t>多</a:t>
                      </a:r>
                      <a:r>
                        <a:rPr lang="en-US" altLang="zh-CN" sz="1400" b="1" dirty="0" smtClean="0">
                          <a:solidFill>
                            <a:schemeClr val="tx1"/>
                          </a:solidFill>
                          <a:latin typeface="等线" panose="02010600030101010101" pitchFamily="2" charset="-122"/>
                          <a:ea typeface="等线" panose="02010600030101010101" pitchFamily="2" charset="-122"/>
                        </a:rPr>
                        <a:t>/</a:t>
                      </a:r>
                      <a:r>
                        <a:rPr lang="zh-CN" altLang="en-US" sz="1400" b="1" dirty="0" smtClean="0">
                          <a:solidFill>
                            <a:schemeClr val="tx1"/>
                          </a:solidFill>
                          <a:latin typeface="等线" panose="02010600030101010101" pitchFamily="2" charset="-122"/>
                          <a:ea typeface="等线" panose="02010600030101010101" pitchFamily="2" charset="-122"/>
                        </a:rPr>
                        <a:t>空</a:t>
                      </a:r>
                      <a:endParaRPr lang="zh-CN" altLang="en-US" sz="1400" b="1"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tc>
                  <a:txBody>
                    <a:bodyPr/>
                    <a:lstStyle/>
                    <a:p>
                      <a:pPr algn="ctr"/>
                      <a:r>
                        <a:rPr lang="zh-CN" altLang="en-US" sz="1400" dirty="0" smtClean="0">
                          <a:solidFill>
                            <a:schemeClr val="tx1"/>
                          </a:solidFill>
                          <a:latin typeface="等线" panose="02010600030101010101" pitchFamily="2" charset="-122"/>
                          <a:ea typeface="等线" panose="02010600030101010101" pitchFamily="2" charset="-122"/>
                        </a:rPr>
                        <a:t>主要逻辑</a:t>
                      </a:r>
                      <a:endParaRPr lang="zh-CN" altLang="en-US" sz="1400" dirty="0">
                        <a:solidFill>
                          <a:schemeClr val="tx1"/>
                        </a:solidFill>
                        <a:latin typeface="等线" panose="02010600030101010101" pitchFamily="2" charset="-122"/>
                        <a:ea typeface="等线" panose="02010600030101010101" pitchFamily="2" charset="-122"/>
                      </a:endParaRPr>
                    </a:p>
                  </a:txBody>
                  <a:tcPr anchor="ctr">
                    <a:solidFill>
                      <a:srgbClr val="F39464"/>
                    </a:solidFill>
                  </a:tcPr>
                </a:tc>
                <a:extLst>
                  <a:ext uri="{0D108BD9-81ED-4DB2-BD59-A6C34878D82A}">
                    <a16:rowId xmlns:a16="http://schemas.microsoft.com/office/drawing/2014/main" val="709149987"/>
                  </a:ext>
                </a:extLst>
              </a:tr>
              <a:tr h="54904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多方</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1.</a:t>
                      </a:r>
                      <a:r>
                        <a:rPr lang="zh-CN" altLang="en-US" sz="1400" kern="1200" dirty="0" smtClean="0">
                          <a:solidFill>
                            <a:schemeClr val="dk1"/>
                          </a:solidFill>
                          <a:latin typeface="等线" panose="02010600030101010101" pitchFamily="2" charset="-122"/>
                          <a:ea typeface="等线" panose="02010600030101010101" pitchFamily="2" charset="-122"/>
                          <a:cs typeface="+mn-cs"/>
                        </a:rPr>
                        <a:t>纺织需求未来依旧可期</a:t>
                      </a:r>
                      <a:endParaRPr lang="en-US" altLang="zh-CN" sz="1400" kern="1200" dirty="0" smtClean="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1613218978"/>
                  </a:ext>
                </a:extLst>
              </a:tr>
              <a:tr h="474779">
                <a:tc vMerge="1">
                  <a:txBody>
                    <a:bodyPr/>
                    <a:lstStyle/>
                    <a:p>
                      <a:pPr algn="ctr"/>
                      <a:endParaRPr lang="zh-CN" alt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2. 3</a:t>
                      </a:r>
                      <a:r>
                        <a:rPr lang="zh-CN" altLang="en-US" sz="1400" kern="1200" dirty="0" smtClean="0">
                          <a:solidFill>
                            <a:schemeClr val="dk1"/>
                          </a:solidFill>
                          <a:latin typeface="等线" panose="02010600030101010101" pitchFamily="2" charset="-122"/>
                          <a:ea typeface="等线" panose="02010600030101010101" pitchFamily="2" charset="-122"/>
                          <a:cs typeface="+mn-cs"/>
                        </a:rPr>
                        <a:t>月份检修较多，供应收缩</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4094863261"/>
                  </a:ext>
                </a:extLst>
              </a:tr>
              <a:tr h="4747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3.</a:t>
                      </a:r>
                      <a:r>
                        <a:rPr lang="zh-CN" altLang="en-US" sz="1400" kern="1200" dirty="0" smtClean="0">
                          <a:solidFill>
                            <a:schemeClr val="dk1"/>
                          </a:solidFill>
                          <a:latin typeface="等线" panose="02010600030101010101" pitchFamily="2" charset="-122"/>
                          <a:ea typeface="等线" panose="02010600030101010101" pitchFamily="2" charset="-122"/>
                          <a:cs typeface="+mn-cs"/>
                        </a:rPr>
                        <a:t>估值较低</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3535410444"/>
                  </a:ext>
                </a:extLst>
              </a:tr>
              <a:tr h="54904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                                                             空方</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1.</a:t>
                      </a:r>
                      <a:r>
                        <a:rPr lang="zh-CN" altLang="en-US" sz="1400" kern="1200" dirty="0" smtClean="0">
                          <a:solidFill>
                            <a:schemeClr val="dk1"/>
                          </a:solidFill>
                          <a:latin typeface="等线" panose="02010600030101010101" pitchFamily="2" charset="-122"/>
                          <a:ea typeface="等线" panose="02010600030101010101" pitchFamily="2" charset="-122"/>
                          <a:cs typeface="+mn-cs"/>
                        </a:rPr>
                        <a:t>库存较高</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254106881"/>
                  </a:ext>
                </a:extLst>
              </a:tr>
              <a:tr h="715077">
                <a:tc vMerge="1">
                  <a:txBody>
                    <a:bodyPr/>
                    <a:lstStyle/>
                    <a:p>
                      <a:pPr algn="ctr"/>
                      <a:endParaRPr lang="zh-CN" alt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2.</a:t>
                      </a:r>
                      <a:r>
                        <a:rPr lang="zh-CN" altLang="en-US" sz="1400" kern="1200" dirty="0" smtClean="0">
                          <a:solidFill>
                            <a:schemeClr val="dk1"/>
                          </a:solidFill>
                          <a:latin typeface="等线" panose="02010600030101010101" pitchFamily="2" charset="-122"/>
                          <a:ea typeface="等线" panose="02010600030101010101" pitchFamily="2" charset="-122"/>
                          <a:cs typeface="+mn-cs"/>
                        </a:rPr>
                        <a:t>行业产能过剩</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3887249274"/>
                  </a:ext>
                </a:extLst>
              </a:tr>
              <a:tr h="71507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smtClean="0">
                          <a:solidFill>
                            <a:schemeClr val="dk1"/>
                          </a:solidFill>
                          <a:latin typeface="等线" panose="02010600030101010101" pitchFamily="2" charset="-122"/>
                          <a:ea typeface="等线" panose="02010600030101010101" pitchFamily="2" charset="-122"/>
                          <a:cs typeface="+mn-cs"/>
                        </a:rPr>
                        <a:t>3.</a:t>
                      </a:r>
                      <a:r>
                        <a:rPr lang="zh-CN" altLang="en-US" sz="1400" kern="1200" dirty="0" smtClean="0">
                          <a:solidFill>
                            <a:schemeClr val="dk1"/>
                          </a:solidFill>
                          <a:latin typeface="等线" panose="02010600030101010101" pitchFamily="2" charset="-122"/>
                          <a:ea typeface="等线" panose="02010600030101010101" pitchFamily="2" charset="-122"/>
                          <a:cs typeface="+mn-cs"/>
                        </a:rPr>
                        <a:t>市场对产油国减产信心存疑，油</a:t>
                      </a:r>
                      <a:r>
                        <a:rPr lang="zh-CN" altLang="en-US" sz="1400" kern="1200" dirty="0" smtClean="0">
                          <a:solidFill>
                            <a:schemeClr val="dk1"/>
                          </a:solidFill>
                          <a:latin typeface="等线" panose="02010600030101010101" pitchFamily="2" charset="-122"/>
                          <a:ea typeface="等线" panose="02010600030101010101" pitchFamily="2" charset="-122"/>
                          <a:cs typeface="+mn-cs"/>
                        </a:rPr>
                        <a:t>价继续走弱，成本塌陷</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2403342590"/>
                  </a:ext>
                </a:extLst>
              </a:tr>
              <a:tr h="715077">
                <a:tc>
                  <a:txBody>
                    <a:bodyPr/>
                    <a:lstStyle/>
                    <a:p>
                      <a:pPr algn="ctr"/>
                      <a:r>
                        <a:rPr lang="zh-CN" altLang="en-US" sz="1400" dirty="0" smtClean="0">
                          <a:latin typeface="等线" panose="02010600030101010101" pitchFamily="2" charset="-122"/>
                          <a:ea typeface="等线" panose="02010600030101010101" pitchFamily="2" charset="-122"/>
                        </a:rPr>
                        <a:t>当前市场博弈焦点</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成本端支撑塌陷与纺织需求未来依旧可期</a:t>
                      </a:r>
                    </a:p>
                  </a:txBody>
                  <a:tcPr anchor="ctr"/>
                </a:tc>
                <a:extLst>
                  <a:ext uri="{0D108BD9-81ED-4DB2-BD59-A6C34878D82A}">
                    <a16:rowId xmlns:a16="http://schemas.microsoft.com/office/drawing/2014/main" val="812044294"/>
                  </a:ext>
                </a:extLst>
              </a:tr>
              <a:tr h="715077">
                <a:tc>
                  <a:txBody>
                    <a:bodyPr/>
                    <a:lstStyle/>
                    <a:p>
                      <a:pPr algn="ctr"/>
                      <a:r>
                        <a:rPr lang="zh-CN" altLang="en-US" sz="1400" dirty="0" smtClean="0">
                          <a:latin typeface="等线" panose="02010600030101010101" pitchFamily="2" charset="-122"/>
                          <a:ea typeface="等线" panose="02010600030101010101" pitchFamily="2" charset="-122"/>
                        </a:rPr>
                        <a:t>总结</a:t>
                      </a:r>
                      <a:endParaRPr lang="zh-CN" altLang="en-US" sz="1400" dirty="0">
                        <a:latin typeface="等线" panose="02010600030101010101" pitchFamily="2" charset="-122"/>
                        <a:ea typeface="等线" panose="02010600030101010101" pitchFamily="2" charset="-122"/>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dk1"/>
                          </a:solidFill>
                          <a:latin typeface="等线" panose="02010600030101010101" pitchFamily="2" charset="-122"/>
                          <a:ea typeface="等线" panose="02010600030101010101" pitchFamily="2" charset="-122"/>
                          <a:cs typeface="+mn-cs"/>
                        </a:rPr>
                        <a:t>偏弱</a:t>
                      </a:r>
                      <a:endParaRPr lang="zh-CN" altLang="en-US" sz="1400" kern="1200" dirty="0">
                        <a:solidFill>
                          <a:schemeClr val="dk1"/>
                        </a:solidFill>
                        <a:latin typeface="等线" panose="02010600030101010101" pitchFamily="2" charset="-122"/>
                        <a:ea typeface="等线" panose="02010600030101010101" pitchFamily="2" charset="-122"/>
                        <a:cs typeface="+mn-cs"/>
                      </a:endParaRPr>
                    </a:p>
                  </a:txBody>
                  <a:tcPr anchor="ctr"/>
                </a:tc>
                <a:extLst>
                  <a:ext uri="{0D108BD9-81ED-4DB2-BD59-A6C34878D82A}">
                    <a16:rowId xmlns:a16="http://schemas.microsoft.com/office/drawing/2014/main" val="340394323"/>
                  </a:ext>
                </a:extLst>
              </a:tr>
            </a:tbl>
          </a:graphicData>
        </a:graphic>
      </p:graphicFrame>
    </p:spTree>
    <p:extLst>
      <p:ext uri="{BB962C8B-B14F-4D97-AF65-F5344CB8AC3E}">
        <p14:creationId xmlns:p14="http://schemas.microsoft.com/office/powerpoint/2010/main" val="230329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1CCD29-D499-47D3-9BE5-134E91C42469}"/>
              </a:ext>
            </a:extLst>
          </p:cNvPr>
          <p:cNvSpPr>
            <a:spLocks noGrp="1"/>
          </p:cNvSpPr>
          <p:nvPr>
            <p:ph type="ctrTitle"/>
          </p:nvPr>
        </p:nvSpPr>
        <p:spPr/>
        <p:txBody>
          <a:bodyPr>
            <a:normAutofit/>
          </a:bodyPr>
          <a:lstStyle/>
          <a:p>
            <a:pPr algn="ctr"/>
            <a:r>
              <a:rPr lang="zh-CN" altLang="en-US" sz="3000" dirty="0" smtClean="0"/>
              <a:t>第二部分</a:t>
            </a:r>
            <a:r>
              <a:rPr lang="zh-CN" altLang="en-US" sz="3000" dirty="0"/>
              <a:t>：市场供应情况</a:t>
            </a:r>
          </a:p>
        </p:txBody>
      </p:sp>
    </p:spTree>
    <p:extLst>
      <p:ext uri="{BB962C8B-B14F-4D97-AF65-F5344CB8AC3E}">
        <p14:creationId xmlns:p14="http://schemas.microsoft.com/office/powerpoint/2010/main" val="355966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944404-8042-4D3F-A0BD-A7B1CB1942B2}"/>
              </a:ext>
            </a:extLst>
          </p:cNvPr>
          <p:cNvSpPr>
            <a:spLocks noGrp="1"/>
          </p:cNvSpPr>
          <p:nvPr>
            <p:ph type="title"/>
          </p:nvPr>
        </p:nvSpPr>
        <p:spPr>
          <a:xfrm>
            <a:off x="92886" y="1052736"/>
            <a:ext cx="8229600" cy="485402"/>
          </a:xfrm>
        </p:spPr>
        <p:txBody>
          <a:bodyPr>
            <a:noAutofit/>
          </a:bodyPr>
          <a:lstStyle/>
          <a:p>
            <a:r>
              <a:rPr lang="en-US" altLang="zh-CN" sz="2800" dirty="0"/>
              <a:t>2</a:t>
            </a:r>
            <a:r>
              <a:rPr lang="en-US" altLang="zh-CN" sz="2800" dirty="0" smtClean="0"/>
              <a:t>.1 </a:t>
            </a:r>
            <a:r>
              <a:rPr lang="en-US" altLang="zh-CN" sz="2800" dirty="0"/>
              <a:t>PTA</a:t>
            </a:r>
            <a:r>
              <a:rPr lang="zh-CN" altLang="en-US" sz="2800" dirty="0" smtClean="0"/>
              <a:t>开工小幅下降，现货流通依旧偏紧，下周供应小幅上涨。</a:t>
            </a:r>
            <a:endParaRPr lang="zh-CN" altLang="en-US" sz="2800" dirty="0"/>
          </a:p>
        </p:txBody>
      </p:sp>
      <p:sp>
        <p:nvSpPr>
          <p:cNvPr id="8" name="文本框 7">
            <a:extLst>
              <a:ext uri="{FF2B5EF4-FFF2-40B4-BE49-F238E27FC236}">
                <a16:creationId xmlns:a16="http://schemas.microsoft.com/office/drawing/2014/main" id="{173A8C0B-3EF1-43AD-AC79-0439ED7A529C}"/>
              </a:ext>
            </a:extLst>
          </p:cNvPr>
          <p:cNvSpPr txBox="1"/>
          <p:nvPr/>
        </p:nvSpPr>
        <p:spPr>
          <a:xfrm>
            <a:off x="1259624" y="2686001"/>
            <a:ext cx="2808312" cy="261610"/>
          </a:xfrm>
          <a:prstGeom prst="rect">
            <a:avLst/>
          </a:prstGeom>
          <a:noFill/>
        </p:spPr>
        <p:txBody>
          <a:bodyPr wrap="square" rtlCol="0">
            <a:spAutoFit/>
          </a:bodyPr>
          <a:lstStyle/>
          <a:p>
            <a:r>
              <a:rPr lang="en-US" altLang="zh-CN" sz="1100" b="1" dirty="0" smtClean="0"/>
              <a:t>PTA </a:t>
            </a:r>
            <a:r>
              <a:rPr lang="zh-CN" altLang="en-US" sz="1100" b="1" dirty="0" smtClean="0"/>
              <a:t>开工率</a:t>
            </a:r>
            <a:r>
              <a:rPr lang="zh-CN" altLang="en-US" sz="1100" b="1" dirty="0"/>
              <a:t>（</a:t>
            </a:r>
            <a:r>
              <a:rPr lang="en-US" altLang="zh-CN" sz="1100" b="1" dirty="0"/>
              <a:t>%</a:t>
            </a:r>
            <a:r>
              <a:rPr lang="zh-CN" altLang="en-US" sz="1100" b="1" dirty="0"/>
              <a:t>）</a:t>
            </a:r>
          </a:p>
        </p:txBody>
      </p:sp>
      <p:sp>
        <p:nvSpPr>
          <p:cNvPr id="10" name="内容占位符 2">
            <a:extLst>
              <a:ext uri="{FF2B5EF4-FFF2-40B4-BE49-F238E27FC236}">
                <a16:creationId xmlns:a16="http://schemas.microsoft.com/office/drawing/2014/main" id="{6BF445D9-431C-4195-B029-4C17F6D799A6}"/>
              </a:ext>
            </a:extLst>
          </p:cNvPr>
          <p:cNvSpPr>
            <a:spLocks noGrp="1"/>
          </p:cNvSpPr>
          <p:nvPr>
            <p:ph idx="1"/>
          </p:nvPr>
        </p:nvSpPr>
        <p:spPr>
          <a:xfrm>
            <a:off x="178001" y="1594266"/>
            <a:ext cx="8964105" cy="1166412"/>
          </a:xfrm>
        </p:spPr>
        <p:txBody>
          <a:bodyPr/>
          <a:lstStyle/>
          <a:p>
            <a:pPr marL="285750" indent="-285750">
              <a:lnSpc>
                <a:spcPct val="150000"/>
              </a:lnSpc>
              <a:spcBef>
                <a:spcPct val="0"/>
              </a:spcBef>
              <a:buFont typeface="Wingdings" panose="05000000000000000000" pitchFamily="2" charset="2"/>
              <a:buChar char="Ø"/>
            </a:pPr>
            <a:r>
              <a:rPr lang="zh-CN" altLang="en-US" sz="1400" kern="1200" dirty="0" smtClean="0">
                <a:solidFill>
                  <a:schemeClr val="tx1"/>
                </a:solidFill>
                <a:latin typeface="黑体" panose="02010609060101010101" pitchFamily="49" charset="-122"/>
                <a:ea typeface="黑体" panose="02010609060101010101" pitchFamily="49" charset="-122"/>
              </a:rPr>
              <a:t>本</a:t>
            </a:r>
            <a:r>
              <a:rPr lang="zh-CN" altLang="en-US" sz="1400" kern="1200" dirty="0">
                <a:solidFill>
                  <a:schemeClr val="tx1"/>
                </a:solidFill>
                <a:latin typeface="黑体" panose="02010609060101010101" pitchFamily="49" charset="-122"/>
                <a:ea typeface="黑体" panose="02010609060101010101" pitchFamily="49" charset="-122"/>
              </a:rPr>
              <a:t>周</a:t>
            </a:r>
            <a:r>
              <a:rPr lang="zh-CN" altLang="en-US" sz="1400" kern="1200" dirty="0" smtClean="0">
                <a:solidFill>
                  <a:schemeClr val="tx1"/>
                </a:solidFill>
                <a:latin typeface="黑体" panose="02010609060101010101" pitchFamily="49" charset="-122"/>
                <a:ea typeface="黑体" panose="02010609060101010101" pitchFamily="49" charset="-122"/>
              </a:rPr>
              <a:t>平均</a:t>
            </a:r>
            <a:r>
              <a:rPr lang="zh-CN" altLang="en-US" sz="1400" kern="1200" dirty="0" smtClean="0">
                <a:solidFill>
                  <a:schemeClr val="tx1"/>
                </a:solidFill>
                <a:latin typeface="黑体" panose="02010609060101010101" pitchFamily="49" charset="-122"/>
                <a:ea typeface="黑体" panose="02010609060101010101" pitchFamily="49" charset="-122"/>
              </a:rPr>
              <a:t>开工</a:t>
            </a:r>
            <a:r>
              <a:rPr lang="en-US" altLang="zh-CN" sz="1400" kern="1200" dirty="0" smtClean="0">
                <a:solidFill>
                  <a:schemeClr val="tx1"/>
                </a:solidFill>
                <a:latin typeface="黑体" panose="02010609060101010101" pitchFamily="49" charset="-122"/>
                <a:ea typeface="黑体" panose="02010609060101010101" pitchFamily="49" charset="-122"/>
              </a:rPr>
              <a:t>79.2%</a:t>
            </a:r>
            <a:r>
              <a:rPr lang="zh-CN" altLang="en-US" sz="1400" kern="1200" dirty="0" smtClean="0">
                <a:solidFill>
                  <a:schemeClr val="tx1"/>
                </a:solidFill>
                <a:latin typeface="黑体" panose="02010609060101010101" pitchFamily="49" charset="-122"/>
                <a:ea typeface="黑体" panose="02010609060101010101" pitchFamily="49" charset="-122"/>
              </a:rPr>
              <a:t>（</a:t>
            </a:r>
            <a:r>
              <a:rPr lang="en-US" altLang="zh-CN" sz="1400" kern="1200" dirty="0" smtClean="0">
                <a:solidFill>
                  <a:schemeClr val="tx1"/>
                </a:solidFill>
                <a:latin typeface="黑体" panose="02010609060101010101" pitchFamily="49" charset="-122"/>
                <a:ea typeface="黑体" panose="02010609060101010101" pitchFamily="49" charset="-122"/>
              </a:rPr>
              <a:t>-2%)</a:t>
            </a:r>
            <a:r>
              <a:rPr lang="zh-CN" altLang="en-US" sz="1400" kern="1200" dirty="0" smtClean="0">
                <a:solidFill>
                  <a:schemeClr val="tx1"/>
                </a:solidFill>
                <a:latin typeface="黑体" panose="02010609060101010101" pitchFamily="49" charset="-122"/>
                <a:ea typeface="黑体" panose="02010609060101010101" pitchFamily="49" charset="-122"/>
              </a:rPr>
              <a:t>，</a:t>
            </a:r>
            <a:r>
              <a:rPr lang="zh-CN" altLang="en-US" sz="1400" kern="1200" dirty="0" smtClean="0">
                <a:solidFill>
                  <a:schemeClr val="tx1"/>
                </a:solidFill>
                <a:latin typeface="黑体" panose="02010609060101010101" pitchFamily="49" charset="-122"/>
                <a:ea typeface="黑体" panose="02010609060101010101" pitchFamily="49" charset="-122"/>
              </a:rPr>
              <a:t>供应小幅</a:t>
            </a:r>
            <a:r>
              <a:rPr lang="zh-CN" altLang="en-US" sz="1400" kern="1200" dirty="0" smtClean="0">
                <a:solidFill>
                  <a:schemeClr val="tx1"/>
                </a:solidFill>
                <a:latin typeface="黑体" panose="02010609060101010101" pitchFamily="49" charset="-122"/>
                <a:ea typeface="黑体" panose="02010609060101010101" pitchFamily="49" charset="-122"/>
              </a:rPr>
              <a:t>收缩，截至</a:t>
            </a:r>
            <a:r>
              <a:rPr lang="zh-CN" altLang="en-US" sz="1400" kern="1200" dirty="0">
                <a:solidFill>
                  <a:schemeClr val="tx1"/>
                </a:solidFill>
                <a:latin typeface="黑体" panose="02010609060101010101" pitchFamily="49" charset="-122"/>
                <a:ea typeface="黑体" panose="02010609060101010101" pitchFamily="49" charset="-122"/>
              </a:rPr>
              <a:t>目前</a:t>
            </a:r>
            <a:r>
              <a:rPr lang="zh-CN" altLang="en-US" sz="1400" kern="1200" dirty="0" smtClean="0">
                <a:solidFill>
                  <a:schemeClr val="tx1"/>
                </a:solidFill>
                <a:latin typeface="黑体" panose="02010609060101010101" pitchFamily="49" charset="-122"/>
                <a:ea typeface="黑体" panose="02010609060101010101" pitchFamily="49" charset="-122"/>
              </a:rPr>
              <a:t>在</a:t>
            </a:r>
            <a:r>
              <a:rPr lang="en-US" altLang="zh-CN" sz="1400" kern="1200" dirty="0" smtClean="0">
                <a:solidFill>
                  <a:schemeClr val="tx1"/>
                </a:solidFill>
                <a:latin typeface="黑体" panose="02010609060101010101" pitchFamily="49" charset="-122"/>
                <a:ea typeface="黑体" panose="02010609060101010101" pitchFamily="49" charset="-122"/>
              </a:rPr>
              <a:t>80.25%</a:t>
            </a:r>
            <a:r>
              <a:rPr lang="zh-CN" altLang="en-US" sz="1400" kern="1200" dirty="0">
                <a:solidFill>
                  <a:schemeClr val="tx1"/>
                </a:solidFill>
                <a:latin typeface="黑体" panose="02010609060101010101" pitchFamily="49" charset="-122"/>
                <a:ea typeface="黑体" panose="02010609060101010101" pitchFamily="49" charset="-122"/>
              </a:rPr>
              <a:t>。</a:t>
            </a:r>
          </a:p>
          <a:p>
            <a:pPr marL="285750" indent="-285750">
              <a:lnSpc>
                <a:spcPct val="150000"/>
              </a:lnSpc>
              <a:spcBef>
                <a:spcPct val="0"/>
              </a:spcBef>
              <a:buFont typeface="Wingdings" panose="05000000000000000000" pitchFamily="2" charset="2"/>
              <a:buChar char="Ø"/>
            </a:pPr>
            <a:r>
              <a:rPr lang="en-US" altLang="zh-CN" sz="1400" kern="1200" dirty="0" smtClean="0">
                <a:solidFill>
                  <a:schemeClr val="tx1"/>
                </a:solidFill>
                <a:latin typeface="黑体" panose="02010609060101010101" pitchFamily="49" charset="-122"/>
                <a:ea typeface="黑体" panose="02010609060101010101" pitchFamily="49" charset="-122"/>
              </a:rPr>
              <a:t>3</a:t>
            </a:r>
            <a:r>
              <a:rPr lang="zh-CN" altLang="en-US" sz="1400" kern="1200" dirty="0">
                <a:solidFill>
                  <a:schemeClr val="tx1"/>
                </a:solidFill>
                <a:latin typeface="黑体" panose="02010609060101010101" pitchFamily="49" charset="-122"/>
                <a:ea typeface="黑体" panose="02010609060101010101" pitchFamily="49" charset="-122"/>
              </a:rPr>
              <a:t>月</a:t>
            </a:r>
            <a:r>
              <a:rPr lang="en-US" altLang="zh-CN" sz="1400" kern="1200" dirty="0" smtClean="0">
                <a:solidFill>
                  <a:schemeClr val="tx1"/>
                </a:solidFill>
                <a:latin typeface="黑体" panose="02010609060101010101" pitchFamily="49" charset="-122"/>
                <a:ea typeface="黑体" panose="02010609060101010101" pitchFamily="49" charset="-122"/>
              </a:rPr>
              <a:t>20</a:t>
            </a:r>
            <a:r>
              <a:rPr lang="zh-CN" altLang="en-US" sz="1400" kern="1200" dirty="0" smtClean="0">
                <a:solidFill>
                  <a:schemeClr val="tx1"/>
                </a:solidFill>
                <a:latin typeface="黑体" panose="02010609060101010101" pitchFamily="49" charset="-122"/>
                <a:ea typeface="黑体" panose="02010609060101010101" pitchFamily="49" charset="-122"/>
              </a:rPr>
              <a:t>日</a:t>
            </a:r>
            <a:r>
              <a:rPr lang="zh-CN" altLang="en-US" sz="1400" kern="1200" dirty="0">
                <a:solidFill>
                  <a:schemeClr val="tx1"/>
                </a:solidFill>
                <a:latin typeface="黑体" panose="02010609060101010101" pitchFamily="49" charset="-122"/>
                <a:ea typeface="黑体" panose="02010609060101010101" pitchFamily="49" charset="-122"/>
              </a:rPr>
              <a:t>恒力</a:t>
            </a:r>
            <a:r>
              <a:rPr lang="en-US" altLang="zh-CN" sz="1400" kern="1200" dirty="0">
                <a:solidFill>
                  <a:schemeClr val="tx1"/>
                </a:solidFill>
                <a:latin typeface="黑体" panose="02010609060101010101" pitchFamily="49" charset="-122"/>
                <a:ea typeface="黑体" panose="02010609060101010101" pitchFamily="49" charset="-122"/>
              </a:rPr>
              <a:t>4#250</a:t>
            </a:r>
            <a:r>
              <a:rPr lang="zh-CN" altLang="en-US" sz="1400" kern="1200" dirty="0">
                <a:solidFill>
                  <a:schemeClr val="tx1"/>
                </a:solidFill>
                <a:latin typeface="黑体" panose="02010609060101010101" pitchFamily="49" charset="-122"/>
                <a:ea typeface="黑体" panose="02010609060101010101" pitchFamily="49" charset="-122"/>
              </a:rPr>
              <a:t>万吨装置计划重</a:t>
            </a:r>
            <a:r>
              <a:rPr lang="zh-CN" altLang="en-US" sz="1400" kern="1200" dirty="0" smtClean="0">
                <a:solidFill>
                  <a:schemeClr val="tx1"/>
                </a:solidFill>
                <a:latin typeface="黑体" panose="02010609060101010101" pitchFamily="49" charset="-122"/>
                <a:ea typeface="黑体" panose="02010609060101010101" pitchFamily="49" charset="-122"/>
              </a:rPr>
              <a:t>启。</a:t>
            </a:r>
            <a:r>
              <a:rPr lang="zh-CN" altLang="en-US" sz="1400" kern="1200" dirty="0">
                <a:solidFill>
                  <a:schemeClr val="tx1"/>
                </a:solidFill>
                <a:latin typeface="黑体" panose="02010609060101010101" pitchFamily="49" charset="-122"/>
                <a:ea typeface="黑体" panose="02010609060101010101" pitchFamily="49" charset="-122"/>
              </a:rPr>
              <a:t>下周</a:t>
            </a:r>
            <a:r>
              <a:rPr lang="en-US" altLang="zh-CN" sz="1400" kern="1200" dirty="0">
                <a:solidFill>
                  <a:schemeClr val="tx1"/>
                </a:solidFill>
                <a:latin typeface="黑体" panose="02010609060101010101" pitchFamily="49" charset="-122"/>
                <a:ea typeface="黑体" panose="02010609060101010101" pitchFamily="49" charset="-122"/>
              </a:rPr>
              <a:t>PTA</a:t>
            </a:r>
            <a:r>
              <a:rPr lang="zh-CN" altLang="en-US" sz="1400" kern="1200" dirty="0">
                <a:solidFill>
                  <a:schemeClr val="tx1"/>
                </a:solidFill>
                <a:latin typeface="黑体" panose="02010609060101010101" pitchFamily="49" charset="-122"/>
                <a:ea typeface="黑体" panose="02010609060101010101" pitchFamily="49" charset="-122"/>
              </a:rPr>
              <a:t>开工负荷将在</a:t>
            </a:r>
            <a:r>
              <a:rPr lang="en-US" altLang="zh-CN" sz="1400" kern="1200" dirty="0">
                <a:solidFill>
                  <a:schemeClr val="tx1"/>
                </a:solidFill>
                <a:latin typeface="黑体" panose="02010609060101010101" pitchFamily="49" charset="-122"/>
                <a:ea typeface="黑体" panose="02010609060101010101" pitchFamily="49" charset="-122"/>
              </a:rPr>
              <a:t>84.46%</a:t>
            </a:r>
            <a:r>
              <a:rPr lang="zh-CN" altLang="en-US" sz="1400" kern="1200" dirty="0">
                <a:solidFill>
                  <a:schemeClr val="tx1"/>
                </a:solidFill>
                <a:latin typeface="黑体" panose="02010609060101010101" pitchFamily="49" charset="-122"/>
                <a:ea typeface="黑体" panose="02010609060101010101" pitchFamily="49" charset="-122"/>
              </a:rPr>
              <a:t>左右</a:t>
            </a:r>
            <a:r>
              <a:rPr lang="zh-CN" altLang="en-US" sz="1400" kern="1200" dirty="0" smtClean="0">
                <a:solidFill>
                  <a:schemeClr val="tx1"/>
                </a:solidFill>
                <a:latin typeface="黑体" panose="02010609060101010101" pitchFamily="49" charset="-122"/>
                <a:ea typeface="黑体" panose="02010609060101010101" pitchFamily="49" charset="-122"/>
              </a:rPr>
              <a:t>，预计将上升</a:t>
            </a:r>
            <a:r>
              <a:rPr lang="en-US" altLang="zh-CN" sz="1400" kern="1200" dirty="0">
                <a:solidFill>
                  <a:schemeClr val="tx1"/>
                </a:solidFill>
                <a:latin typeface="黑体" panose="02010609060101010101" pitchFamily="49" charset="-122"/>
                <a:ea typeface="黑体" panose="02010609060101010101" pitchFamily="49" charset="-122"/>
              </a:rPr>
              <a:t>5</a:t>
            </a:r>
            <a:r>
              <a:rPr lang="zh-CN" altLang="en-US" sz="1400" kern="1200" dirty="0" smtClean="0">
                <a:solidFill>
                  <a:schemeClr val="tx1"/>
                </a:solidFill>
                <a:latin typeface="黑体" panose="02010609060101010101" pitchFamily="49" charset="-122"/>
                <a:ea typeface="黑体" panose="02010609060101010101" pitchFamily="49" charset="-122"/>
              </a:rPr>
              <a:t>个</a:t>
            </a:r>
            <a:r>
              <a:rPr lang="zh-CN" altLang="en-US" sz="1400" kern="1200" dirty="0">
                <a:solidFill>
                  <a:schemeClr val="tx1"/>
                </a:solidFill>
                <a:latin typeface="黑体" panose="02010609060101010101" pitchFamily="49" charset="-122"/>
                <a:ea typeface="黑体" panose="02010609060101010101" pitchFamily="49" charset="-122"/>
              </a:rPr>
              <a:t>百分点</a:t>
            </a:r>
            <a:r>
              <a:rPr lang="zh-CN" altLang="en-US" sz="1400" kern="1200" dirty="0" smtClean="0">
                <a:solidFill>
                  <a:schemeClr val="tx1"/>
                </a:solidFill>
                <a:latin typeface="黑体" panose="02010609060101010101" pitchFamily="49" charset="-122"/>
                <a:ea typeface="黑体" panose="02010609060101010101" pitchFamily="49" charset="-122"/>
              </a:rPr>
              <a:t>。</a:t>
            </a:r>
            <a:endParaRPr lang="zh-CN" altLang="en-US" sz="1400" kern="1200" dirty="0">
              <a:solidFill>
                <a:schemeClr val="tx1"/>
              </a:solidFill>
              <a:latin typeface="黑体" panose="02010609060101010101" pitchFamily="49" charset="-122"/>
              <a:ea typeface="黑体" panose="02010609060101010101" pitchFamily="49" charset="-122"/>
            </a:endParaRPr>
          </a:p>
        </p:txBody>
      </p:sp>
      <p:sp>
        <p:nvSpPr>
          <p:cNvPr id="6" name="矩形 5"/>
          <p:cNvSpPr/>
          <p:nvPr/>
        </p:nvSpPr>
        <p:spPr>
          <a:xfrm>
            <a:off x="6443445" y="2537994"/>
            <a:ext cx="1879041" cy="261610"/>
          </a:xfrm>
          <a:prstGeom prst="rect">
            <a:avLst/>
          </a:prstGeom>
        </p:spPr>
        <p:txBody>
          <a:bodyPr wrap="none">
            <a:spAutoFit/>
          </a:bodyPr>
          <a:lstStyle/>
          <a:p>
            <a:r>
              <a:rPr lang="zh-CN" altLang="en-US" sz="1100" b="1" dirty="0"/>
              <a:t>近期国内</a:t>
            </a:r>
            <a:r>
              <a:rPr lang="en-US" altLang="zh-CN" sz="1100" b="1" dirty="0"/>
              <a:t>PTA</a:t>
            </a:r>
            <a:r>
              <a:rPr lang="zh-CN" altLang="en-US" sz="1100" b="1" dirty="0"/>
              <a:t>装置检修计划</a:t>
            </a:r>
          </a:p>
        </p:txBody>
      </p:sp>
      <p:sp>
        <p:nvSpPr>
          <p:cNvPr id="12" name="矩形 11"/>
          <p:cNvSpPr/>
          <p:nvPr/>
        </p:nvSpPr>
        <p:spPr>
          <a:xfrm>
            <a:off x="6666177" y="6445449"/>
            <a:ext cx="236475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，隆众，</a:t>
            </a:r>
            <a:r>
              <a:rPr lang="zh-CN" altLang="en-US" sz="1000" dirty="0">
                <a:latin typeface="仿宋" panose="02010609060101010101" pitchFamily="49" charset="-122"/>
                <a:ea typeface="仿宋" panose="02010609060101010101" pitchFamily="49" charset="-122"/>
              </a:rPr>
              <a:t>山金投资咨询</a:t>
            </a:r>
          </a:p>
        </p:txBody>
      </p:sp>
      <p:pic>
        <p:nvPicPr>
          <p:cNvPr id="3" name="图片 2"/>
          <p:cNvPicPr>
            <a:picLocks noChangeAspect="1"/>
          </p:cNvPicPr>
          <p:nvPr/>
        </p:nvPicPr>
        <p:blipFill>
          <a:blip r:embed="rId3"/>
          <a:stretch>
            <a:fillRect/>
          </a:stretch>
        </p:blipFill>
        <p:spPr>
          <a:xfrm>
            <a:off x="39396" y="3012434"/>
            <a:ext cx="4676620" cy="2712955"/>
          </a:xfrm>
          <a:prstGeom prst="rect">
            <a:avLst/>
          </a:prstGeom>
        </p:spPr>
      </p:pic>
      <p:pic>
        <p:nvPicPr>
          <p:cNvPr id="9" name="图片 8"/>
          <p:cNvPicPr>
            <a:picLocks noChangeAspect="1"/>
          </p:cNvPicPr>
          <p:nvPr/>
        </p:nvPicPr>
        <p:blipFill>
          <a:blip r:embed="rId4"/>
          <a:stretch>
            <a:fillRect/>
          </a:stretch>
        </p:blipFill>
        <p:spPr>
          <a:xfrm>
            <a:off x="4806452" y="2869513"/>
            <a:ext cx="4224475" cy="3223783"/>
          </a:xfrm>
          <a:prstGeom prst="rect">
            <a:avLst/>
          </a:prstGeom>
        </p:spPr>
      </p:pic>
    </p:spTree>
    <p:extLst>
      <p:ext uri="{BB962C8B-B14F-4D97-AF65-F5344CB8AC3E}">
        <p14:creationId xmlns:p14="http://schemas.microsoft.com/office/powerpoint/2010/main" val="286902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908720"/>
            <a:ext cx="8992591" cy="1584176"/>
          </a:xfrm>
        </p:spPr>
        <p:txBody>
          <a:bodyPr/>
          <a:lstStyle/>
          <a:p>
            <a:r>
              <a:rPr lang="en-US" altLang="zh-CN" sz="2800" dirty="0"/>
              <a:t>2.2 </a:t>
            </a:r>
            <a:r>
              <a:rPr lang="en-US" altLang="zh-CN" sz="2800" dirty="0" smtClean="0"/>
              <a:t>2021</a:t>
            </a:r>
            <a:r>
              <a:rPr lang="zh-CN" altLang="en-US" sz="2800" dirty="0" smtClean="0"/>
              <a:t>年</a:t>
            </a:r>
            <a:r>
              <a:rPr lang="en-US" altLang="zh-CN" sz="2800" dirty="0"/>
              <a:t>2</a:t>
            </a:r>
            <a:r>
              <a:rPr lang="zh-CN" altLang="en-US" sz="2800" dirty="0" smtClean="0"/>
              <a:t>月产量</a:t>
            </a:r>
            <a:r>
              <a:rPr lang="en-US" altLang="zh-CN" sz="2800" dirty="0" smtClean="0"/>
              <a:t>422</a:t>
            </a:r>
            <a:r>
              <a:rPr lang="zh-CN" altLang="en-US" sz="2800" dirty="0" smtClean="0"/>
              <a:t>万</a:t>
            </a:r>
            <a:r>
              <a:rPr lang="zh-CN" altLang="en-US" sz="2800" dirty="0"/>
              <a:t>吨</a:t>
            </a:r>
            <a:r>
              <a:rPr lang="zh-CN" altLang="en-US" sz="2800" dirty="0" smtClean="0"/>
              <a:t>，</a:t>
            </a:r>
            <a:r>
              <a:rPr lang="en-US" altLang="zh-CN" sz="2800" dirty="0" smtClean="0"/>
              <a:t>3</a:t>
            </a:r>
            <a:r>
              <a:rPr lang="zh-CN" altLang="en-US" sz="2800" dirty="0" smtClean="0"/>
              <a:t>月产量提高不多，</a:t>
            </a:r>
            <a:r>
              <a:rPr lang="en-US" altLang="zh-CN" sz="2800" dirty="0" smtClean="0"/>
              <a:t>2021</a:t>
            </a:r>
            <a:r>
              <a:rPr lang="zh-CN" altLang="en-US" sz="2800" dirty="0" smtClean="0"/>
              <a:t>年未来</a:t>
            </a:r>
            <a:r>
              <a:rPr lang="zh-CN" altLang="en-US" sz="2800" dirty="0"/>
              <a:t>还将持续走高。</a:t>
            </a:r>
            <a:r>
              <a:rPr lang="en-US" altLang="zh-CN" sz="2800" dirty="0"/>
              <a:t/>
            </a:r>
            <a:br>
              <a:rPr lang="en-US" altLang="zh-CN" sz="2800" dirty="0"/>
            </a:br>
            <a:endParaRPr lang="zh-CN" altLang="en-US" sz="2800" dirty="0"/>
          </a:p>
        </p:txBody>
      </p:sp>
      <p:sp>
        <p:nvSpPr>
          <p:cNvPr id="10" name="矩形 9"/>
          <p:cNvSpPr/>
          <p:nvPr/>
        </p:nvSpPr>
        <p:spPr>
          <a:xfrm>
            <a:off x="484855" y="6311444"/>
            <a:ext cx="3066865" cy="338554"/>
          </a:xfrm>
          <a:prstGeom prst="rect">
            <a:avLst/>
          </a:prstGeom>
        </p:spPr>
        <p:txBody>
          <a:bodyPr wrap="none">
            <a:spAutoFit/>
          </a:bodyPr>
          <a:lstStyle/>
          <a:p>
            <a:r>
              <a:rPr lang="zh-CN" altLang="en-US" sz="1600" dirty="0"/>
              <a:t>数据来源：</a:t>
            </a:r>
            <a:r>
              <a:rPr lang="en-US" altLang="zh-CN" sz="1600" dirty="0"/>
              <a:t>CCF</a:t>
            </a:r>
            <a:r>
              <a:rPr lang="zh-CN" altLang="en-US" sz="1600" dirty="0"/>
              <a:t>，山金投资咨询</a:t>
            </a:r>
          </a:p>
        </p:txBody>
      </p:sp>
      <p:sp>
        <p:nvSpPr>
          <p:cNvPr id="5" name="矩形 4"/>
          <p:cNvSpPr/>
          <p:nvPr/>
        </p:nvSpPr>
        <p:spPr>
          <a:xfrm>
            <a:off x="251520" y="1830353"/>
            <a:ext cx="8640960"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dirty="0" smtClean="0">
                <a:latin typeface="黑体" panose="02010609060101010101" pitchFamily="49" charset="-122"/>
                <a:ea typeface="黑体" panose="02010609060101010101" pitchFamily="49" charset="-122"/>
              </a:rPr>
              <a:t>2</a:t>
            </a:r>
            <a:r>
              <a:rPr lang="zh-CN" altLang="en-US" dirty="0" smtClean="0">
                <a:latin typeface="黑体" panose="02010609060101010101" pitchFamily="49" charset="-122"/>
                <a:ea typeface="黑体" panose="02010609060101010101" pitchFamily="49" charset="-122"/>
              </a:rPr>
              <a:t>月百宏出料，叠加</a:t>
            </a:r>
            <a:r>
              <a:rPr lang="zh-CN" altLang="en-US" dirty="0">
                <a:latin typeface="黑体" panose="02010609060101010101" pitchFamily="49" charset="-122"/>
                <a:ea typeface="黑体" panose="02010609060101010101" pitchFamily="49" charset="-122"/>
              </a:rPr>
              <a:t>检修</a:t>
            </a:r>
            <a:r>
              <a:rPr lang="zh-CN" altLang="en-US" dirty="0" smtClean="0">
                <a:latin typeface="黑体" panose="02010609060101010101" pitchFamily="49" charset="-122"/>
                <a:ea typeface="黑体" panose="02010609060101010101" pitchFamily="49" charset="-122"/>
              </a:rPr>
              <a:t>减少，产量在</a:t>
            </a:r>
            <a:r>
              <a:rPr lang="en-US" altLang="zh-CN" dirty="0" smtClean="0">
                <a:latin typeface="黑体" panose="02010609060101010101" pitchFamily="49" charset="-122"/>
                <a:ea typeface="黑体" panose="02010609060101010101" pitchFamily="49" charset="-122"/>
              </a:rPr>
              <a:t>420</a:t>
            </a:r>
            <a:r>
              <a:rPr lang="zh-CN" altLang="en-US" dirty="0" smtClean="0">
                <a:latin typeface="黑体" panose="02010609060101010101" pitchFamily="49" charset="-122"/>
                <a:ea typeface="黑体" panose="02010609060101010101" pitchFamily="49" charset="-122"/>
              </a:rPr>
              <a:t>吨附近。</a:t>
            </a:r>
            <a:r>
              <a:rPr lang="en-US" altLang="zh-CN" dirty="0" smtClean="0">
                <a:latin typeface="黑体" panose="02010609060101010101" pitchFamily="49" charset="-122"/>
                <a:ea typeface="黑体" panose="02010609060101010101" pitchFamily="49" charset="-122"/>
              </a:rPr>
              <a:t>3</a:t>
            </a:r>
            <a:r>
              <a:rPr lang="zh-CN" altLang="en-US" dirty="0" smtClean="0">
                <a:latin typeface="黑体" panose="02010609060101010101" pitchFamily="49" charset="-122"/>
                <a:ea typeface="黑体" panose="02010609060101010101" pitchFamily="49" charset="-122"/>
              </a:rPr>
              <a:t>月份检修增加，预计产量在</a:t>
            </a:r>
            <a:r>
              <a:rPr lang="en-US" altLang="zh-CN" dirty="0" smtClean="0">
                <a:latin typeface="黑体" panose="02010609060101010101" pitchFamily="49" charset="-122"/>
                <a:ea typeface="黑体" panose="02010609060101010101" pitchFamily="49" charset="-122"/>
              </a:rPr>
              <a:t>430</a:t>
            </a:r>
            <a:r>
              <a:rPr lang="zh-CN" altLang="en-US" dirty="0">
                <a:latin typeface="黑体" panose="02010609060101010101" pitchFamily="49" charset="-122"/>
                <a:ea typeface="黑体" panose="02010609060101010101" pitchFamily="49" charset="-122"/>
              </a:rPr>
              <a:t>万</a:t>
            </a:r>
            <a:r>
              <a:rPr lang="zh-CN" altLang="en-US" dirty="0" smtClean="0">
                <a:latin typeface="黑体" panose="02010609060101010101" pitchFamily="49" charset="-122"/>
                <a:ea typeface="黑体" panose="02010609060101010101" pitchFamily="49" charset="-122"/>
              </a:rPr>
              <a:t>吨。</a:t>
            </a:r>
            <a:endParaRPr lang="zh-CN" altLang="en-US" dirty="0">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3"/>
          <a:stretch>
            <a:fillRect/>
          </a:stretch>
        </p:blipFill>
        <p:spPr>
          <a:xfrm>
            <a:off x="2411760" y="2753683"/>
            <a:ext cx="3798137" cy="2755631"/>
          </a:xfrm>
          <a:prstGeom prst="rect">
            <a:avLst/>
          </a:prstGeom>
        </p:spPr>
      </p:pic>
    </p:spTree>
    <p:extLst>
      <p:ext uri="{BB962C8B-B14F-4D97-AF65-F5344CB8AC3E}">
        <p14:creationId xmlns:p14="http://schemas.microsoft.com/office/powerpoint/2010/main" val="38675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169" y="538665"/>
            <a:ext cx="9406148" cy="1397707"/>
          </a:xfrm>
        </p:spPr>
        <p:txBody>
          <a:bodyPr/>
          <a:lstStyle/>
          <a:p>
            <a:r>
              <a:rPr lang="zh-CN" altLang="en-US" dirty="0"/>
              <a:t/>
            </a:r>
            <a:br>
              <a:rPr lang="zh-CN" altLang="en-US" dirty="0"/>
            </a:br>
            <a:r>
              <a:rPr lang="en-US" altLang="zh-CN" sz="2800" dirty="0"/>
              <a:t>2</a:t>
            </a:r>
            <a:r>
              <a:rPr lang="en-US" altLang="zh-CN" sz="2800" dirty="0" smtClean="0"/>
              <a:t>.2</a:t>
            </a:r>
            <a:r>
              <a:rPr lang="en-US" altLang="zh-CN" dirty="0" smtClean="0"/>
              <a:t> </a:t>
            </a:r>
            <a:r>
              <a:rPr lang="en-US" altLang="zh-CN" sz="2800" dirty="0" smtClean="0"/>
              <a:t>PTA </a:t>
            </a:r>
            <a:r>
              <a:rPr lang="zh-CN" altLang="en-US" sz="2800" dirty="0" smtClean="0"/>
              <a:t>近期因为供应大幅缩减，需求不差，预计</a:t>
            </a:r>
            <a:r>
              <a:rPr lang="en-US" altLang="zh-CN" sz="2800" dirty="0" smtClean="0"/>
              <a:t>3</a:t>
            </a:r>
            <a:r>
              <a:rPr lang="zh-CN" altLang="en-US" sz="2800" dirty="0" smtClean="0"/>
              <a:t>月份紧平衡。</a:t>
            </a:r>
            <a:endParaRPr lang="zh-CN" altLang="en-US" sz="2800" dirty="0"/>
          </a:p>
        </p:txBody>
      </p:sp>
      <p:sp>
        <p:nvSpPr>
          <p:cNvPr id="9" name="矩形 8"/>
          <p:cNvSpPr/>
          <p:nvPr/>
        </p:nvSpPr>
        <p:spPr>
          <a:xfrm>
            <a:off x="6732240" y="6309320"/>
            <a:ext cx="2236510" cy="246221"/>
          </a:xfrm>
          <a:prstGeom prst="rect">
            <a:avLst/>
          </a:prstGeom>
        </p:spPr>
        <p:txBody>
          <a:bodyPr wrap="none">
            <a:spAutoFit/>
          </a:bodyPr>
          <a:lstStyle/>
          <a:p>
            <a:r>
              <a:rPr lang="zh-CN" altLang="en-US" sz="1000" dirty="0">
                <a:latin typeface="仿宋" panose="02010609060101010101" pitchFamily="49" charset="-122"/>
                <a:ea typeface="仿宋" panose="02010609060101010101" pitchFamily="49" charset="-122"/>
              </a:rPr>
              <a:t>数据来源：</a:t>
            </a:r>
            <a:r>
              <a:rPr lang="en-US" altLang="zh-CN" sz="1000" dirty="0" smtClean="0">
                <a:latin typeface="仿宋" panose="02010609060101010101" pitchFamily="49" charset="-122"/>
                <a:ea typeface="仿宋" panose="02010609060101010101" pitchFamily="49" charset="-122"/>
              </a:rPr>
              <a:t>Wind</a:t>
            </a:r>
            <a:r>
              <a:rPr lang="zh-CN" altLang="en-US" sz="1000" dirty="0" smtClean="0">
                <a:latin typeface="仿宋" panose="02010609060101010101" pitchFamily="49" charset="-122"/>
                <a:ea typeface="仿宋" panose="02010609060101010101" pitchFamily="49" charset="-122"/>
              </a:rPr>
              <a:t>，</a:t>
            </a:r>
            <a:r>
              <a:rPr lang="en-US" altLang="zh-CN" sz="1000" dirty="0">
                <a:latin typeface="仿宋" panose="02010609060101010101" pitchFamily="49" charset="-122"/>
                <a:ea typeface="仿宋" panose="02010609060101010101" pitchFamily="49" charset="-122"/>
              </a:rPr>
              <a:t>CCF,</a:t>
            </a:r>
            <a:r>
              <a:rPr lang="zh-CN" altLang="en-US" sz="1000" dirty="0">
                <a:latin typeface="仿宋" panose="02010609060101010101" pitchFamily="49" charset="-122"/>
                <a:ea typeface="仿宋" panose="02010609060101010101" pitchFamily="49" charset="-122"/>
              </a:rPr>
              <a:t>山金投资咨询</a:t>
            </a:r>
          </a:p>
        </p:txBody>
      </p:sp>
      <p:sp>
        <p:nvSpPr>
          <p:cNvPr id="10" name="矩形 9"/>
          <p:cNvSpPr/>
          <p:nvPr/>
        </p:nvSpPr>
        <p:spPr>
          <a:xfrm>
            <a:off x="184661" y="1810298"/>
            <a:ext cx="8964488"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zh-CN" sz="1600" dirty="0">
                <a:latin typeface="黑体" panose="02010609060101010101" pitchFamily="49" charset="-122"/>
                <a:ea typeface="黑体" panose="02010609060101010101" pitchFamily="49" charset="-122"/>
              </a:rPr>
              <a:t>2</a:t>
            </a:r>
            <a:r>
              <a:rPr lang="zh-CN" altLang="en-US" sz="1600" dirty="0" smtClean="0">
                <a:latin typeface="黑体" panose="02010609060101010101" pitchFamily="49" charset="-122"/>
                <a:ea typeface="黑体" panose="02010609060101010101" pitchFamily="49" charset="-122"/>
              </a:rPr>
              <a:t>月</a:t>
            </a:r>
            <a:r>
              <a:rPr lang="en-US" altLang="zh-CN" sz="1600" dirty="0">
                <a:latin typeface="黑体" panose="02010609060101010101" pitchFamily="49" charset="-122"/>
                <a:ea typeface="黑体" panose="02010609060101010101" pitchFamily="49" charset="-122"/>
              </a:rPr>
              <a:t>PTA</a:t>
            </a:r>
            <a:r>
              <a:rPr lang="zh-CN" altLang="en-US" sz="1600" dirty="0">
                <a:latin typeface="黑体" panose="02010609060101010101" pitchFamily="49" charset="-122"/>
                <a:ea typeface="黑体" panose="02010609060101010101" pitchFamily="49" charset="-122"/>
              </a:rPr>
              <a:t>社会</a:t>
            </a:r>
            <a:r>
              <a:rPr lang="zh-CN" altLang="en-US" sz="1600" dirty="0" smtClean="0">
                <a:latin typeface="黑体" panose="02010609060101010101" pitchFamily="49" charset="-122"/>
                <a:ea typeface="黑体" panose="02010609060101010101" pitchFamily="49" charset="-122"/>
              </a:rPr>
              <a:t>库存</a:t>
            </a:r>
            <a:r>
              <a:rPr lang="zh-CN" altLang="en-US" sz="1600" dirty="0">
                <a:latin typeface="黑体" panose="02010609060101010101" pitchFamily="49" charset="-122"/>
                <a:ea typeface="黑体" panose="02010609060101010101" pitchFamily="49" charset="-122"/>
              </a:rPr>
              <a:t>累</a:t>
            </a:r>
            <a:r>
              <a:rPr lang="zh-CN" altLang="en-US" sz="1600" dirty="0" smtClean="0">
                <a:latin typeface="黑体" panose="02010609060101010101" pitchFamily="49" charset="-122"/>
                <a:ea typeface="黑体" panose="02010609060101010101" pitchFamily="49" charset="-122"/>
              </a:rPr>
              <a:t>库</a:t>
            </a:r>
            <a:r>
              <a:rPr lang="en-US" altLang="zh-CN" sz="1600" dirty="0" smtClean="0">
                <a:latin typeface="黑体" panose="02010609060101010101" pitchFamily="49" charset="-122"/>
                <a:ea typeface="黑体" panose="02010609060101010101" pitchFamily="49" charset="-122"/>
              </a:rPr>
              <a:t>47</a:t>
            </a:r>
            <a:r>
              <a:rPr lang="zh-CN" altLang="en-US" sz="1600" dirty="0" smtClean="0">
                <a:latin typeface="黑体" panose="02010609060101010101" pitchFamily="49" charset="-122"/>
                <a:ea typeface="黑体" panose="02010609060101010101" pitchFamily="49" charset="-122"/>
              </a:rPr>
              <a:t>万</a:t>
            </a:r>
            <a:r>
              <a:rPr lang="zh-CN" altLang="en-US" sz="1600" dirty="0">
                <a:latin typeface="黑体" panose="02010609060101010101" pitchFamily="49" charset="-122"/>
                <a:ea typeface="黑体" panose="02010609060101010101" pitchFamily="49" charset="-122"/>
              </a:rPr>
              <a:t>吨</a:t>
            </a:r>
            <a:r>
              <a:rPr lang="zh-CN" altLang="en-US" sz="1600" dirty="0" smtClean="0">
                <a:latin typeface="黑体" panose="02010609060101010101" pitchFamily="49" charset="-122"/>
                <a:ea typeface="黑体" panose="02010609060101010101" pitchFamily="49" charset="-122"/>
              </a:rPr>
              <a:t>，预计</a:t>
            </a:r>
            <a:r>
              <a:rPr lang="en-US" altLang="zh-CN" sz="1600" dirty="0">
                <a:latin typeface="黑体" panose="02010609060101010101" pitchFamily="49" charset="-122"/>
                <a:ea typeface="黑体" panose="02010609060101010101" pitchFamily="49" charset="-122"/>
              </a:rPr>
              <a:t>3</a:t>
            </a:r>
            <a:r>
              <a:rPr lang="zh-CN" altLang="en-US" sz="1600" dirty="0" smtClean="0">
                <a:latin typeface="黑体" panose="02010609060101010101" pitchFamily="49" charset="-122"/>
                <a:ea typeface="黑体" panose="02010609060101010101" pitchFamily="49" charset="-122"/>
              </a:rPr>
              <a:t>月份紧平衡。</a:t>
            </a:r>
            <a:endParaRPr lang="en-US" altLang="zh-CN" sz="1600" dirty="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Ø"/>
            </a:pPr>
            <a:r>
              <a:rPr lang="zh-CN" altLang="en-US" sz="1600" dirty="0" smtClean="0">
                <a:latin typeface="黑体" panose="02010609060101010101" pitchFamily="49" charset="-122"/>
                <a:ea typeface="黑体" panose="02010609060101010101" pitchFamily="49" charset="-122"/>
              </a:rPr>
              <a:t>本周</a:t>
            </a:r>
            <a:r>
              <a:rPr lang="en-US" altLang="zh-CN" sz="1600" dirty="0" smtClean="0">
                <a:latin typeface="黑体" panose="02010609060101010101" pitchFamily="49" charset="-122"/>
                <a:ea typeface="黑体" panose="02010609060101010101" pitchFamily="49" charset="-122"/>
              </a:rPr>
              <a:t>PTA</a:t>
            </a:r>
            <a:r>
              <a:rPr lang="zh-CN" altLang="en-US" sz="1600" dirty="0">
                <a:latin typeface="黑体" panose="02010609060101010101" pitchFamily="49" charset="-122"/>
                <a:ea typeface="黑体" panose="02010609060101010101" pitchFamily="49" charset="-122"/>
              </a:rPr>
              <a:t>工厂</a:t>
            </a:r>
            <a:r>
              <a:rPr lang="zh-CN" altLang="en-US" sz="1600" dirty="0" smtClean="0">
                <a:latin typeface="黑体" panose="02010609060101010101" pitchFamily="49" charset="-122"/>
                <a:ea typeface="黑体" panose="02010609060101010101" pitchFamily="49" charset="-122"/>
              </a:rPr>
              <a:t>库存小幅去库，当前在</a:t>
            </a:r>
            <a:r>
              <a:rPr lang="en-US" altLang="zh-CN" sz="1600" dirty="0" smtClean="0">
                <a:latin typeface="黑体" panose="02010609060101010101" pitchFamily="49" charset="-122"/>
                <a:ea typeface="黑体" panose="02010609060101010101" pitchFamily="49" charset="-122"/>
              </a:rPr>
              <a:t>4.3</a:t>
            </a:r>
            <a:r>
              <a:rPr lang="zh-CN" altLang="en-US" sz="1600" dirty="0" smtClean="0">
                <a:latin typeface="黑体" panose="02010609060101010101" pitchFamily="49" charset="-122"/>
                <a:ea typeface="黑体" panose="02010609060101010101" pitchFamily="49" charset="-122"/>
              </a:rPr>
              <a:t>天</a:t>
            </a:r>
            <a:r>
              <a:rPr lang="zh-CN" altLang="en-US" sz="1600" dirty="0" smtClean="0">
                <a:latin typeface="黑体" panose="02010609060101010101" pitchFamily="49" charset="-122"/>
                <a:ea typeface="黑体" panose="02010609060101010101" pitchFamily="49" charset="-122"/>
              </a:rPr>
              <a:t>附近（</a:t>
            </a:r>
            <a:r>
              <a:rPr lang="en-US" altLang="zh-CN" sz="1600" dirty="0" smtClean="0">
                <a:latin typeface="黑体" panose="02010609060101010101" pitchFamily="49" charset="-122"/>
                <a:ea typeface="黑体" panose="02010609060101010101" pitchFamily="49" charset="-122"/>
              </a:rPr>
              <a:t>-</a:t>
            </a:r>
            <a:r>
              <a:rPr lang="en-US" altLang="zh-CN" sz="1600" dirty="0" smtClean="0">
                <a:latin typeface="黑体" panose="02010609060101010101" pitchFamily="49" charset="-122"/>
                <a:ea typeface="黑体" panose="02010609060101010101" pitchFamily="49" charset="-122"/>
              </a:rPr>
              <a:t>0.2</a:t>
            </a:r>
            <a:r>
              <a:rPr lang="zh-CN" altLang="en-US" sz="1600" dirty="0" smtClean="0">
                <a:latin typeface="黑体" panose="02010609060101010101" pitchFamily="49" charset="-122"/>
                <a:ea typeface="黑体" panose="02010609060101010101" pitchFamily="49" charset="-122"/>
              </a:rPr>
              <a:t>天</a:t>
            </a:r>
            <a:r>
              <a:rPr lang="zh-CN" altLang="en-US" sz="1600" dirty="0" smtClean="0">
                <a:latin typeface="黑体" panose="02010609060101010101" pitchFamily="49" charset="-122"/>
                <a:ea typeface="黑体" panose="02010609060101010101" pitchFamily="49" charset="-122"/>
              </a:rPr>
              <a:t>），</a:t>
            </a:r>
            <a:r>
              <a:rPr lang="zh-CN" altLang="en-US" sz="1600" dirty="0">
                <a:latin typeface="黑体" panose="02010609060101010101" pitchFamily="49" charset="-122"/>
                <a:ea typeface="黑体" panose="02010609060101010101" pitchFamily="49" charset="-122"/>
              </a:rPr>
              <a:t>上游</a:t>
            </a:r>
            <a:r>
              <a:rPr lang="zh-CN" altLang="en-US" sz="1600" dirty="0" smtClean="0">
                <a:latin typeface="黑体" panose="02010609060101010101" pitchFamily="49" charset="-122"/>
                <a:ea typeface="黑体" panose="02010609060101010101" pitchFamily="49" charset="-122"/>
              </a:rPr>
              <a:t>压力不大。</a:t>
            </a:r>
            <a:endParaRPr lang="en-US" altLang="zh-CN" sz="1600" dirty="0">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stretch>
            <a:fillRect/>
          </a:stretch>
        </p:blipFill>
        <p:spPr>
          <a:xfrm>
            <a:off x="192949" y="2974841"/>
            <a:ext cx="4584589" cy="2755631"/>
          </a:xfrm>
          <a:prstGeom prst="rect">
            <a:avLst/>
          </a:prstGeom>
        </p:spPr>
      </p:pic>
      <p:pic>
        <p:nvPicPr>
          <p:cNvPr id="3" name="图片 2"/>
          <p:cNvPicPr>
            <a:picLocks noChangeAspect="1"/>
          </p:cNvPicPr>
          <p:nvPr/>
        </p:nvPicPr>
        <p:blipFill>
          <a:blip r:embed="rId4"/>
          <a:stretch>
            <a:fillRect/>
          </a:stretch>
        </p:blipFill>
        <p:spPr>
          <a:xfrm>
            <a:off x="4932040" y="2997695"/>
            <a:ext cx="3907875" cy="2828790"/>
          </a:xfrm>
          <a:prstGeom prst="rect">
            <a:avLst/>
          </a:prstGeom>
        </p:spPr>
      </p:pic>
    </p:spTree>
    <p:extLst>
      <p:ext uri="{BB962C8B-B14F-4D97-AF65-F5344CB8AC3E}">
        <p14:creationId xmlns:p14="http://schemas.microsoft.com/office/powerpoint/2010/main" val="4139097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 1">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20356</TotalTime>
  <Pages>0</Pages>
  <Words>2069</Words>
  <Characters>0</Characters>
  <Application>Microsoft Office PowerPoint</Application>
  <DocSecurity>0</DocSecurity>
  <PresentationFormat>全屏显示(4:3)</PresentationFormat>
  <Lines>0</Lines>
  <Paragraphs>140</Paragraphs>
  <Slides>28</Slides>
  <Notes>17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等线</vt:lpstr>
      <vt:lpstr>方正综艺简体</vt:lpstr>
      <vt:lpstr>仿宋</vt:lpstr>
      <vt:lpstr>黑体</vt:lpstr>
      <vt:lpstr>华文琥珀</vt:lpstr>
      <vt:lpstr>宋体</vt:lpstr>
      <vt:lpstr>微软雅黑</vt:lpstr>
      <vt:lpstr>微软雅黑 Light</vt:lpstr>
      <vt:lpstr>Arial</vt:lpstr>
      <vt:lpstr>Arial Black</vt:lpstr>
      <vt:lpstr>Calibri</vt:lpstr>
      <vt:lpstr>Times New Roman</vt:lpstr>
      <vt:lpstr>Wingdings</vt:lpstr>
      <vt:lpstr>默认设计模板</vt:lpstr>
      <vt:lpstr>PTA周度策略报告</vt:lpstr>
      <vt:lpstr>第一部分：观点概述</vt:lpstr>
      <vt:lpstr>1.1 PTA本周策略概述</vt:lpstr>
      <vt:lpstr> 1.2 PTA基本面概述</vt:lpstr>
      <vt:lpstr>1.3 PTA多空逻辑对比概述</vt:lpstr>
      <vt:lpstr>第二部分：市场供应情况</vt:lpstr>
      <vt:lpstr>2.1 PTA开工小幅下降，现货流通依旧偏紧，下周供应小幅上涨。</vt:lpstr>
      <vt:lpstr>2.2 2021年2月产量422万吨，3月产量提高不多，2021年未来还将持续走高。 </vt:lpstr>
      <vt:lpstr> 2.2 PTA 近期因为供应大幅缩减，需求不差，预计3月份紧平衡。</vt:lpstr>
      <vt:lpstr>第三部分：市场需求情况</vt:lpstr>
      <vt:lpstr> 3.1 聚酯开工完全恢复，织造大幅上涨，预计后期下游及终端保持高位。</vt:lpstr>
      <vt:lpstr> 3.2 2月聚酯月度产量403万吨，预计3月份产量稳步提升。</vt:lpstr>
      <vt:lpstr>   3.3 本周聚酯整体库存小幅累积，终端已大幅恢复，后期预计累库幅度不大。   </vt:lpstr>
      <vt:lpstr>3.4 终端需求一般，产销大幅回落，坯布库存持平。</vt:lpstr>
      <vt:lpstr>第四部分：成本利润情况</vt:lpstr>
      <vt:lpstr> 4.1 成本PX：近期TA检修，需求有走弱迹象，但后期PX需求向好，加工差或200-250区间震荡。</vt:lpstr>
      <vt:lpstr>4.2 PTA与原油比值持续低位 </vt:lpstr>
      <vt:lpstr>4.3 PTA现货加工费小幅回升，继续做多加工差空间不大。 </vt:lpstr>
      <vt:lpstr>4.4 聚酯价格整体小幅下跌，利润跟随萎缩。</vt:lpstr>
      <vt:lpstr>第五部分：价差与品种间套利</vt:lpstr>
      <vt:lpstr>5.1 PTA合约偏弱运行</vt:lpstr>
      <vt:lpstr>5.2 主力基差继续走强</vt:lpstr>
      <vt:lpstr>基差走强，部分仓单回流进入现货市场，有效的抵消了近期部分装置检修带来的供应缩量。</vt:lpstr>
      <vt:lpstr>  月差5-9月价差维持在-80附近震荡，9-1价差与1-5价差稍有走强，短期难有大的行情。</vt:lpstr>
      <vt:lpstr>5.5 短纤与PTA价差</vt:lpstr>
      <vt:lpstr>谢  谢！ </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sjjl02</dc:creator>
  <cp:lastModifiedBy>admin</cp:lastModifiedBy>
  <cp:revision>940</cp:revision>
  <cp:lastPrinted>2015-06-15T03:44:49Z</cp:lastPrinted>
  <dcterms:created xsi:type="dcterms:W3CDTF">2015-02-04T00:46:20Z</dcterms:created>
  <dcterms:modified xsi:type="dcterms:W3CDTF">2021-03-19T07:13:51Z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2052-8.1.0.2424</vt:lpwstr>
  </property>
</Properties>
</file>