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259" r:id="rId2"/>
    <p:sldId id="497" r:id="rId3"/>
    <p:sldId id="534" r:id="rId4"/>
    <p:sldId id="504" r:id="rId5"/>
    <p:sldId id="533" r:id="rId6"/>
    <p:sldId id="279" r:id="rId7"/>
    <p:sldId id="291" r:id="rId8"/>
    <p:sldId id="500" r:id="rId9"/>
    <p:sldId id="457" r:id="rId10"/>
    <p:sldId id="498" r:id="rId11"/>
    <p:sldId id="459" r:id="rId12"/>
    <p:sldId id="460" r:id="rId13"/>
    <p:sldId id="461" r:id="rId14"/>
    <p:sldId id="462" r:id="rId15"/>
    <p:sldId id="472" r:id="rId16"/>
    <p:sldId id="465" r:id="rId17"/>
    <p:sldId id="482" r:id="rId18"/>
    <p:sldId id="466" r:id="rId19"/>
    <p:sldId id="467" r:id="rId20"/>
    <p:sldId id="478" r:id="rId21"/>
    <p:sldId id="505" r:id="rId22"/>
    <p:sldId id="506" r:id="rId23"/>
    <p:sldId id="507" r:id="rId24"/>
    <p:sldId id="508" r:id="rId25"/>
    <p:sldId id="510" r:id="rId26"/>
    <p:sldId id="509" r:id="rId27"/>
    <p:sldId id="485" r:id="rId28"/>
    <p:sldId id="502" r:id="rId29"/>
    <p:sldId id="499" r:id="rId30"/>
  </p:sldIdLst>
  <p:sldSz cx="9144000" cy="6858000" type="screen4x3"/>
  <p:notesSz cx="6794500" cy="99314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3">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803"/>
    <a:srgbClr val="6B6BCF"/>
    <a:srgbClr val="E1937B"/>
    <a:srgbClr val="89A4A7"/>
    <a:srgbClr val="E94E09"/>
    <a:srgbClr val="F39464"/>
    <a:srgbClr val="BD6935"/>
    <a:srgbClr val="F39A6E"/>
    <a:srgbClr val="BDA1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0680" autoAdjust="0"/>
  </p:normalViewPr>
  <p:slideViewPr>
    <p:cSldViewPr>
      <p:cViewPr varScale="1">
        <p:scale>
          <a:sx n="90" d="100"/>
          <a:sy n="90" d="100"/>
        </p:scale>
        <p:origin x="1434" y="96"/>
      </p:cViewPr>
      <p:guideLst>
        <p:guide orient="horz" pos="2193"/>
        <p:guide pos="29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eaLnBrk="1" hangingPunct="1">
              <a:defRPr sz="1200">
                <a:latin typeface="Arial" panose="020B0604020202020204" pitchFamily="34" charset="0"/>
                <a:ea typeface="宋体" panose="02010600030101010101" pitchFamily="2" charset="-122"/>
              </a:defRPr>
            </a:lvl1pPr>
          </a:lstStyle>
          <a:p>
            <a:pPr>
              <a:defRPr/>
            </a:pPr>
            <a:fld id="{B63DA383-210A-46F4-858B-7CB0707890A2}" type="datetimeFigureOut">
              <a:rPr lang="zh-CN" altLang="en-US"/>
              <a:t>2021/8/13</a:t>
            </a:fld>
            <a:endParaRPr lang="zh-CN" altLang="en-US"/>
          </a:p>
        </p:txBody>
      </p:sp>
      <p:sp>
        <p:nvSpPr>
          <p:cNvPr id="4" name="页脚占位符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48100" y="9432925"/>
            <a:ext cx="2944813" cy="496888"/>
          </a:xfrm>
          <a:prstGeom prst="rect">
            <a:avLst/>
          </a:prstGeom>
        </p:spPr>
        <p:txBody>
          <a:bodyPr vert="horz" wrap="square" lIns="91440" tIns="45720" rIns="91440" bIns="45720" numCol="1" anchor="b" anchorCtr="0" compatLnSpc="1"/>
          <a:lstStyle>
            <a:lvl1pPr algn="r" eaLnBrk="1" hangingPunct="1">
              <a:defRPr sz="1200"/>
            </a:lvl1pPr>
          </a:lstStyle>
          <a:p>
            <a:pPr>
              <a:defRPr/>
            </a:pPr>
            <a:fld id="{A43131D1-33E7-4063-99AF-F5A37D6F771A}"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hangingPunct="1">
              <a:defRPr sz="1200">
                <a:latin typeface="Arial" panose="020B0604020202020204" pitchFamily="34" charset="0"/>
                <a:ea typeface="宋体" panose="02010600030101010101" pitchFamily="2" charset="-122"/>
              </a:defRPr>
            </a:lvl1pPr>
          </a:lstStyle>
          <a:p>
            <a:pPr>
              <a:defRPr/>
            </a:pPr>
            <a:fld id="{7F6463BE-B426-40A3-BDB2-DE0B5B1CE6EC}" type="datetimeFigureOut">
              <a:rPr lang="zh-CN" altLang="en-US"/>
              <a:t>2021/8/13</a:t>
            </a:fld>
            <a:endParaRPr lang="zh-CN" altLang="en-US"/>
          </a:p>
        </p:txBody>
      </p:sp>
      <p:sp>
        <p:nvSpPr>
          <p:cNvPr id="4" name="幻灯片图像占位符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450" y="4718050"/>
            <a:ext cx="5435600" cy="4468813"/>
          </a:xfrm>
          <a:prstGeom prst="rect">
            <a:avLst/>
          </a:prstGeom>
        </p:spPr>
        <p:txBody>
          <a:bodyPr vert="horz" wrap="square" lIns="91440" tIns="45720" rIns="91440" bIns="45720" numCol="1" anchor="t" anchorCtr="0" compatLnSpc="1">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lstStyle>
            <a:lvl1pPr algn="r" eaLnBrk="1" hangingPunct="1">
              <a:defRPr sz="1200"/>
            </a:lvl1pPr>
          </a:lstStyle>
          <a:p>
            <a:pPr>
              <a:defRPr/>
            </a:pPr>
            <a:fld id="{00DF6A09-F59B-40EE-A423-4F971E0666F3}"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t>3</a:t>
            </a:fld>
            <a:endParaRPr lang="zh-CN" altLang="en-US"/>
          </a:p>
        </p:txBody>
      </p:sp>
    </p:spTree>
    <p:extLst>
      <p:ext uri="{BB962C8B-B14F-4D97-AF65-F5344CB8AC3E}">
        <p14:creationId xmlns:p14="http://schemas.microsoft.com/office/powerpoint/2010/main" val="405950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t>21</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t>22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t>23</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t>24</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kern="1200" dirty="0">
              <a:solidFill>
                <a:srgbClr val="EF6803"/>
              </a:solidFill>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t>27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0DF6A09-F59B-40EE-A423-4F971E0666F3}"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12749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190BB9C5-3DA1-4965-8498-88EF8A22A6E7}" type="slidenum">
              <a:rPr lang="zh-CN" altLang="zh-CN"/>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908720"/>
            <a:ext cx="8229600" cy="436910"/>
          </a:xfrm>
        </p:spPr>
        <p:txBody>
          <a:bodyPr/>
          <a:lstStyle>
            <a:lvl1pPr algn="l">
              <a:defRPr sz="2400">
                <a:solidFill>
                  <a:srgbClr val="EF6803"/>
                </a:solidFill>
              </a:defRPr>
            </a:lvl1pPr>
          </a:lstStyle>
          <a:p>
            <a:r>
              <a:rPr lang="zh-CN" altLang="en-US" dirty="0"/>
              <a:t>单击此处编辑母版标题样式</a:t>
            </a:r>
          </a:p>
        </p:txBody>
      </p:sp>
      <p:sp>
        <p:nvSpPr>
          <p:cNvPr id="3" name="内容占位符 2"/>
          <p:cNvSpPr>
            <a:spLocks noGrp="1"/>
          </p:cNvSpPr>
          <p:nvPr>
            <p:ph idx="1"/>
          </p:nvPr>
        </p:nvSpPr>
        <p:spPr/>
        <p:txBody>
          <a:bodyPr/>
          <a:lstStyle>
            <a:lvl1pPr>
              <a:buFont typeface="Wingdings" panose="05000000000000000000" pitchFamily="2" charset="2"/>
              <a:buChar char="p"/>
              <a:defRPr sz="2000">
                <a:solidFill>
                  <a:srgbClr val="EF6803"/>
                </a:solidFill>
              </a:defRPr>
            </a:lvl1pPr>
            <a:lvl2pPr>
              <a:defRPr sz="2000">
                <a:solidFill>
                  <a:srgbClr val="EF6803"/>
                </a:solidFill>
              </a:defRPr>
            </a:lvl2pPr>
            <a:lvl3pPr>
              <a:buFont typeface="Wingdings" panose="05000000000000000000" pitchFamily="2" charset="2"/>
              <a:buChar char="p"/>
              <a:defRPr sz="2000">
                <a:solidFill>
                  <a:srgbClr val="EF6803"/>
                </a:solidFill>
              </a:defRPr>
            </a:lvl3pPr>
            <a:lvl4pPr>
              <a:defRPr sz="2000">
                <a:solidFill>
                  <a:srgbClr val="EF6803"/>
                </a:solidFill>
              </a:defRPr>
            </a:lvl4pPr>
            <a:lvl5pPr>
              <a:defRPr sz="2000">
                <a:solidFill>
                  <a:srgbClr val="EF6803"/>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54863FCE-D2FB-48BE-ACBB-ABA0F5319887}" type="slidenum">
              <a:rPr lang="zh-CN" altLang="zh-CN"/>
              <a:t>‹#›</a:t>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79FDC223-1CA7-4127-BB72-158CEF553C88}" type="slidenum">
              <a:rPr lang="zh-CN" altLang="zh-CN"/>
              <a:t>‹#›</a:t>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852845"/>
            <a:ext cx="8229600" cy="576064"/>
          </a:xfrm>
        </p:spPr>
        <p:txBody>
          <a:bodyPr/>
          <a:lstStyle>
            <a:lvl1pPr algn="l">
              <a:defRPr sz="2400"/>
            </a:lvl1pPr>
          </a:lstStyle>
          <a:p>
            <a:r>
              <a:rPr lang="zh-CN" altLang="en-US" dirty="0"/>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82B7A4B3-ABF6-4BAC-8504-B06B2BA5233A}" type="slidenum">
              <a:rPr lang="zh-CN" altLang="zh-CN"/>
              <a:t>‹#›</a:t>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678E3066-C9D0-4F09-8D92-1774DC6D2C30}" type="slidenum">
              <a:rPr lang="zh-CN" altLang="zh-CN"/>
              <a:t>‹#›</a:t>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08720"/>
            <a:ext cx="82296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dirty="0"/>
              <a:t>单击此处编辑母版标题样式</a:t>
            </a:r>
          </a:p>
        </p:txBody>
      </p:sp>
      <p:sp>
        <p:nvSpPr>
          <p:cNvPr id="1027" name="Rectangle 3"/>
          <p:cNvSpPr>
            <a:spLocks noGrp="1" noChangeArrowheads="1"/>
          </p:cNvSpPr>
          <p:nvPr>
            <p:ph type="body" idx="1"/>
          </p:nvPr>
        </p:nvSpPr>
        <p:spPr bwMode="auto">
          <a:xfrm>
            <a:off x="457200" y="1484784"/>
            <a:ext cx="8229600" cy="464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ea typeface="宋体" panose="02010600030101010101" pitchFamily="2" charset="-122"/>
              </a:defRPr>
            </a:lvl1pPr>
          </a:lstStyle>
          <a:p>
            <a:pPr>
              <a:defRPr/>
            </a:pPr>
            <a:endParaRPr lang="zh-CN" altLang="zh-CN"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ea typeface="宋体" panose="02010600030101010101" pitchFamily="2" charset="-122"/>
              </a:defRPr>
            </a:lvl1pPr>
          </a:lstStyle>
          <a:p>
            <a:pPr>
              <a:defRPr/>
            </a:pPr>
            <a:endParaRPr lang="zh-CN"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a:defRPr/>
            </a:pPr>
            <a:fld id="{D318E5B3-4AF7-4021-9298-08238D194B42}" type="slidenum">
              <a:rPr lang="zh-CN" altLang="zh-CN"/>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rtl="0" eaLnBrk="0" fontAlgn="base" hangingPunct="0">
        <a:spcBef>
          <a:spcPct val="0"/>
        </a:spcBef>
        <a:spcAft>
          <a:spcPct val="0"/>
        </a:spcAft>
        <a:defRPr sz="2400">
          <a:solidFill>
            <a:srgbClr val="EF6803"/>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p"/>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Ø"/>
        <a:defRPr sz="20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000">
          <a:solidFill>
            <a:schemeClr val="tx1"/>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Ø"/>
        <a:defRPr sz="2000">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Ø"/>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a:spLocks noGrp="1" noChangeArrowheads="1"/>
          </p:cNvSpPr>
          <p:nvPr>
            <p:ph type="ctrTitle"/>
          </p:nvPr>
        </p:nvSpPr>
        <p:spPr>
          <a:xfrm>
            <a:off x="395288" y="2081103"/>
            <a:ext cx="8569200" cy="646331"/>
          </a:xfrm>
          <a:ln>
            <a:miter/>
          </a:ln>
        </p:spPr>
        <p:txBody>
          <a:bodyPr wrap="square">
            <a:spAutoFit/>
          </a:bodyPr>
          <a:lstStyle/>
          <a:p>
            <a:pPr algn="ctr">
              <a:defRPr/>
            </a:pPr>
            <a:r>
              <a:rPr lang="en-US" altLang="zh-CN" sz="3600" b="1" kern="1200" dirty="0" smtClean="0">
                <a:solidFill>
                  <a:srgbClr val="EF6803"/>
                </a:solidFill>
                <a:latin typeface="+mn-ea"/>
                <a:ea typeface="+mn-ea"/>
                <a:cs typeface="+mn-cs"/>
                <a:sym typeface="黑体" panose="02010609060101010101" pitchFamily="49" charset="-122"/>
              </a:rPr>
              <a:t>PTA</a:t>
            </a:r>
            <a:r>
              <a:rPr lang="zh-CN" altLang="en-US" sz="3600" b="1" kern="1200" dirty="0">
                <a:latin typeface="+mn-ea"/>
                <a:ea typeface="+mn-ea"/>
                <a:cs typeface="+mn-cs"/>
                <a:sym typeface="黑体" panose="02010609060101010101" pitchFamily="49" charset="-122"/>
              </a:rPr>
              <a:t>周</a:t>
            </a:r>
            <a:r>
              <a:rPr lang="zh-CN" altLang="en-US" sz="3600" b="1" kern="1200" dirty="0" smtClean="0">
                <a:solidFill>
                  <a:srgbClr val="EF6803"/>
                </a:solidFill>
                <a:latin typeface="+mn-ea"/>
                <a:ea typeface="+mn-ea"/>
                <a:cs typeface="+mn-cs"/>
                <a:sym typeface="黑体" panose="02010609060101010101" pitchFamily="49" charset="-122"/>
              </a:rPr>
              <a:t>度策略报告</a:t>
            </a:r>
            <a:endParaRPr lang="en-US" sz="3600" b="1" kern="1200" dirty="0">
              <a:solidFill>
                <a:srgbClr val="EF6803"/>
              </a:solidFill>
              <a:latin typeface="+mn-ea"/>
              <a:ea typeface="+mn-ea"/>
              <a:cs typeface="+mn-cs"/>
              <a:sym typeface="黑体" panose="02010609060101010101" pitchFamily="49" charset="-122"/>
            </a:endParaRPr>
          </a:p>
        </p:txBody>
      </p:sp>
      <p:grpSp>
        <p:nvGrpSpPr>
          <p:cNvPr id="3" name="组合 2"/>
          <p:cNvGrpSpPr/>
          <p:nvPr/>
        </p:nvGrpSpPr>
        <p:grpSpPr>
          <a:xfrm>
            <a:off x="3023803" y="5445224"/>
            <a:ext cx="3312169" cy="746358"/>
            <a:chOff x="3059832" y="4857931"/>
            <a:chExt cx="3312169" cy="746358"/>
          </a:xfrm>
        </p:grpSpPr>
        <p:sp>
          <p:nvSpPr>
            <p:cNvPr id="4099" name="矩形 2"/>
            <p:cNvSpPr>
              <a:spLocks noChangeArrowheads="1"/>
            </p:cNvSpPr>
            <p:nvPr/>
          </p:nvSpPr>
          <p:spPr bwMode="auto">
            <a:xfrm>
              <a:off x="3707904" y="4857931"/>
              <a:ext cx="2664097"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dirty="0">
                  <a:solidFill>
                    <a:srgbClr val="EF6803"/>
                  </a:solidFill>
                  <a:latin typeface="方正综艺简体"/>
                  <a:ea typeface="方正综艺简体"/>
                  <a:cs typeface="方正综艺简体"/>
                  <a:sym typeface="黑体" panose="02010609060101010101" pitchFamily="49" charset="-122"/>
                </a:rPr>
                <a:t>山金期货有限公司</a:t>
              </a:r>
              <a:endParaRPr lang="en-US" altLang="zh-CN" sz="2400" b="1" dirty="0">
                <a:solidFill>
                  <a:srgbClr val="EF6803"/>
                </a:solidFill>
                <a:latin typeface="方正综艺简体"/>
                <a:ea typeface="方正综艺简体"/>
                <a:cs typeface="方正综艺简体"/>
                <a:sym typeface="黑体" panose="02010609060101010101" pitchFamily="49" charset="-122"/>
              </a:endParaRPr>
            </a:p>
            <a:p>
              <a:pPr algn="ctr" eaLnBrk="1" hangingPunct="1">
                <a:spcBef>
                  <a:spcPts val="400"/>
                </a:spcBef>
                <a:buFontTx/>
                <a:buNone/>
              </a:pPr>
              <a:r>
                <a:rPr lang="en-US" altLang="zh-CN" sz="1350" b="1" dirty="0">
                  <a:solidFill>
                    <a:srgbClr val="EF6803"/>
                  </a:solidFill>
                  <a:latin typeface="方正综艺简体"/>
                  <a:ea typeface="方正综艺简体"/>
                  <a:cs typeface="方正综艺简体"/>
                  <a:sym typeface="黑体" panose="02010609060101010101" pitchFamily="49" charset="-122"/>
                </a:rPr>
                <a:t>SHANDONG GOLD FUTURES</a:t>
              </a:r>
              <a:endParaRPr lang="zh-CN" altLang="en-US" sz="1350" b="1" dirty="0">
                <a:solidFill>
                  <a:srgbClr val="EF6803"/>
                </a:solidFill>
                <a:latin typeface="方正综艺简体"/>
                <a:ea typeface="方正综艺简体"/>
                <a:cs typeface="方正综艺简体"/>
                <a:sym typeface="黑体" panose="02010609060101010101" pitchFamily="49" charset="-122"/>
              </a:endParaRPr>
            </a:p>
          </p:txBody>
        </p:sp>
        <p:pic>
          <p:nvPicPr>
            <p:cNvPr id="4101" name="Picture 12" descr="jtb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916785"/>
              <a:ext cx="5762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文本框 3"/>
          <p:cNvSpPr txBox="1"/>
          <p:nvPr/>
        </p:nvSpPr>
        <p:spPr>
          <a:xfrm>
            <a:off x="3779912" y="3622735"/>
            <a:ext cx="2304256" cy="460375"/>
          </a:xfrm>
          <a:prstGeom prst="rect">
            <a:avLst/>
          </a:prstGeom>
          <a:noFill/>
        </p:spPr>
        <p:txBody>
          <a:bodyPr wrap="square" rtlCol="0">
            <a:spAutoFit/>
          </a:bodyPr>
          <a:lstStyle/>
          <a:p>
            <a:r>
              <a:rPr lang="en-US" altLang="zh-CN" sz="2400" dirty="0" smtClean="0">
                <a:solidFill>
                  <a:srgbClr val="EF6803"/>
                </a:solidFill>
                <a:latin typeface="+mj-ea"/>
                <a:ea typeface="+mj-ea"/>
              </a:rPr>
              <a:t>2021 .08.13</a:t>
            </a:r>
            <a:endParaRPr lang="zh-CN" altLang="en-US" sz="2400" dirty="0">
              <a:solidFill>
                <a:srgbClr val="EF6803"/>
              </a:solidFill>
              <a:latin typeface="+mj-ea"/>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ctr"/>
            <a:r>
              <a:rPr lang="zh-CN" altLang="en-US" sz="3000" dirty="0" smtClean="0"/>
              <a:t>第三部分：市场</a:t>
            </a:r>
            <a:r>
              <a:rPr lang="zh-CN" altLang="en-US" sz="3000" dirty="0"/>
              <a:t>需求</a:t>
            </a:r>
            <a:r>
              <a:rPr lang="zh-CN" altLang="en-US" sz="3000" dirty="0" smtClean="0"/>
              <a:t>情况</a:t>
            </a:r>
            <a:endParaRPr lang="zh-CN" altLang="en-US" sz="3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6845" y="476250"/>
            <a:ext cx="8856345" cy="1143000"/>
          </a:xfrm>
        </p:spPr>
        <p:txBody>
          <a:bodyPr/>
          <a:lstStyle/>
          <a:p>
            <a:r>
              <a:rPr lang="zh-CN" altLang="en-US" dirty="0"/>
              <a:t/>
            </a:r>
            <a:br>
              <a:rPr lang="zh-CN" altLang="en-US" dirty="0"/>
            </a:br>
            <a:r>
              <a:rPr lang="en-US" altLang="zh-CN" sz="2800" dirty="0"/>
              <a:t>3</a:t>
            </a:r>
            <a:r>
              <a:rPr lang="en-US" altLang="zh-CN" sz="2800" dirty="0" smtClean="0"/>
              <a:t>.1</a:t>
            </a:r>
            <a:r>
              <a:rPr lang="zh-CN" altLang="en-US" sz="2800" dirty="0" smtClean="0"/>
              <a:t> 聚酯开始联合减产，织造基本稳定，预计后期下游需求或走弱。</a:t>
            </a:r>
            <a:endParaRPr lang="zh-CN" altLang="en-US" sz="2800" dirty="0"/>
          </a:p>
        </p:txBody>
      </p:sp>
      <p:sp>
        <p:nvSpPr>
          <p:cNvPr id="10" name="矩形 9"/>
          <p:cNvSpPr/>
          <p:nvPr/>
        </p:nvSpPr>
        <p:spPr>
          <a:xfrm>
            <a:off x="179512" y="1619505"/>
            <a:ext cx="8964488" cy="1569660"/>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600" dirty="0">
                <a:latin typeface="黑体" panose="02010609060101010101" pitchFamily="49" charset="-122"/>
                <a:ea typeface="黑体" panose="02010609060101010101" pitchFamily="49" charset="-122"/>
              </a:rPr>
              <a:t>本周聚酯开工在</a:t>
            </a:r>
            <a:r>
              <a:rPr lang="en-US" altLang="zh-CN" sz="1600" dirty="0" smtClean="0">
                <a:latin typeface="黑体" panose="02010609060101010101" pitchFamily="49" charset="-122"/>
                <a:ea typeface="黑体" panose="02010609060101010101" pitchFamily="49" charset="-122"/>
              </a:rPr>
              <a:t>87.43</a:t>
            </a:r>
            <a:r>
              <a:rPr lang="en-US" altLang="zh-CN"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-0.4%</a:t>
            </a:r>
            <a:r>
              <a:rPr lang="zh-CN" altLang="en-US" sz="1600" dirty="0">
                <a:latin typeface="黑体" panose="02010609060101010101" pitchFamily="49" charset="-122"/>
                <a:ea typeface="黑体" panose="02010609060101010101" pitchFamily="49" charset="-122"/>
              </a:rPr>
              <a:t>），未来两周来看，涉及减产聚酯产能</a:t>
            </a:r>
            <a:r>
              <a:rPr lang="en-US" altLang="zh-CN" sz="1600" dirty="0">
                <a:latin typeface="黑体" panose="02010609060101010101" pitchFamily="49" charset="-122"/>
                <a:ea typeface="黑体" panose="02010609060101010101" pitchFamily="49" charset="-122"/>
              </a:rPr>
              <a:t>400</a:t>
            </a:r>
            <a:r>
              <a:rPr lang="zh-CN" altLang="en-US" sz="1600" dirty="0">
                <a:latin typeface="黑体" panose="02010609060101010101" pitchFamily="49" charset="-122"/>
                <a:ea typeface="黑体" panose="02010609060101010101" pitchFamily="49" charset="-122"/>
              </a:rPr>
              <a:t>万吨、重启聚酯产能</a:t>
            </a:r>
            <a:r>
              <a:rPr lang="en-US" altLang="zh-CN" sz="1600" dirty="0">
                <a:latin typeface="黑体" panose="02010609060101010101" pitchFamily="49" charset="-122"/>
                <a:ea typeface="黑体" panose="02010609060101010101" pitchFamily="49" charset="-122"/>
              </a:rPr>
              <a:t>95</a:t>
            </a:r>
            <a:r>
              <a:rPr lang="zh-CN" altLang="en-US" sz="1600" dirty="0">
                <a:latin typeface="黑体" panose="02010609060101010101" pitchFamily="49" charset="-122"/>
                <a:ea typeface="黑体" panose="02010609060101010101" pitchFamily="49" charset="-122"/>
              </a:rPr>
              <a:t>万多，暂无新增投产产能，预估聚酯开工负荷在</a:t>
            </a:r>
            <a:r>
              <a:rPr lang="en-US" altLang="zh-CN" sz="1600" dirty="0">
                <a:latin typeface="黑体" panose="02010609060101010101" pitchFamily="49" charset="-122"/>
                <a:ea typeface="黑体" panose="02010609060101010101" pitchFamily="49" charset="-122"/>
              </a:rPr>
              <a:t>83%</a:t>
            </a:r>
            <a:r>
              <a:rPr lang="zh-CN" altLang="en-US" sz="1600" dirty="0">
                <a:latin typeface="黑体" panose="02010609060101010101" pitchFamily="49" charset="-122"/>
                <a:ea typeface="黑体" panose="02010609060101010101" pitchFamily="49" charset="-122"/>
              </a:rPr>
              <a:t>左右，对</a:t>
            </a:r>
            <a:r>
              <a:rPr lang="en-US" altLang="zh-CN" sz="1600" dirty="0">
                <a:latin typeface="黑体" panose="02010609060101010101" pitchFamily="49" charset="-122"/>
                <a:ea typeface="黑体" panose="02010609060101010101" pitchFamily="49" charset="-122"/>
              </a:rPr>
              <a:t>PTA</a:t>
            </a:r>
            <a:r>
              <a:rPr lang="zh-CN" altLang="en-US" sz="1600" dirty="0">
                <a:latin typeface="黑体" panose="02010609060101010101" pitchFamily="49" charset="-122"/>
                <a:ea typeface="黑体" panose="02010609060101010101" pitchFamily="49" charset="-122"/>
              </a:rPr>
              <a:t>需求下降</a:t>
            </a:r>
            <a:r>
              <a:rPr lang="zh-CN" altLang="en-US" sz="1600" dirty="0" smtClean="0">
                <a:latin typeface="黑体" panose="02010609060101010101" pitchFamily="49" charset="-122"/>
                <a:ea typeface="黑体" panose="02010609060101010101" pitchFamily="49" charset="-122"/>
              </a:rPr>
              <a:t>。</a:t>
            </a:r>
            <a:endParaRPr lang="en-US" altLang="zh-CN" sz="1600" dirty="0" smtClean="0">
              <a:latin typeface="黑体" panose="02010609060101010101" pitchFamily="49" charset="-122"/>
              <a:ea typeface="黑体" panose="02010609060101010101" pitchFamily="49" charset="-122"/>
            </a:endParaRPr>
          </a:p>
          <a:p>
            <a:pPr marL="285750" indent="-285750">
              <a:lnSpc>
                <a:spcPct val="150000"/>
              </a:lnSpc>
              <a:buFont typeface="Wingdings" panose="05000000000000000000" pitchFamily="2" charset="2"/>
              <a:buChar char="Ø"/>
            </a:pPr>
            <a:r>
              <a:rPr lang="zh-CN" altLang="en-US" sz="1600" dirty="0" smtClean="0">
                <a:latin typeface="黑体" panose="02010609060101010101" pitchFamily="49" charset="-122"/>
                <a:ea typeface="黑体" panose="02010609060101010101" pitchFamily="49" charset="-122"/>
              </a:rPr>
              <a:t>终端依旧低迷，本周终端</a:t>
            </a:r>
            <a:r>
              <a:rPr lang="zh-CN" altLang="en-US" sz="1600" dirty="0">
                <a:latin typeface="黑体" panose="02010609060101010101" pitchFamily="49" charset="-122"/>
                <a:ea typeface="黑体" panose="02010609060101010101" pitchFamily="49" charset="-122"/>
              </a:rPr>
              <a:t>江浙机</a:t>
            </a:r>
            <a:r>
              <a:rPr lang="zh-CN" altLang="en-US" sz="1600" dirty="0" smtClean="0">
                <a:latin typeface="黑体" panose="02010609060101010101" pitchFamily="49" charset="-122"/>
                <a:ea typeface="黑体" panose="02010609060101010101" pitchFamily="49" charset="-122"/>
              </a:rPr>
              <a:t>开工率</a:t>
            </a:r>
            <a:r>
              <a:rPr lang="en-US" altLang="zh-CN" sz="1600" dirty="0" smtClean="0">
                <a:latin typeface="黑体" panose="02010609060101010101" pitchFamily="49" charset="-122"/>
                <a:ea typeface="黑体" panose="02010609060101010101" pitchFamily="49" charset="-122"/>
              </a:rPr>
              <a:t>77.94%</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1</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），截至目前下移至</a:t>
            </a:r>
            <a:r>
              <a:rPr lang="en-US" altLang="zh-CN" sz="1600" dirty="0" smtClean="0">
                <a:latin typeface="黑体" panose="02010609060101010101" pitchFamily="49" charset="-122"/>
                <a:ea typeface="黑体" panose="02010609060101010101" pitchFamily="49" charset="-122"/>
              </a:rPr>
              <a:t>77.94%</a:t>
            </a:r>
            <a:r>
              <a:rPr lang="zh-CN" altLang="en-US" sz="1600" dirty="0" smtClean="0">
                <a:latin typeface="黑体" panose="02010609060101010101" pitchFamily="49" charset="-122"/>
                <a:ea typeface="黑体" panose="02010609060101010101" pitchFamily="49" charset="-122"/>
              </a:rPr>
              <a:t>，预计</a:t>
            </a:r>
            <a:r>
              <a:rPr lang="en-US" altLang="zh-CN" sz="1600" dirty="0" smtClean="0">
                <a:latin typeface="黑体" panose="02010609060101010101" pitchFamily="49" charset="-122"/>
                <a:ea typeface="黑体" panose="02010609060101010101" pitchFamily="49" charset="-122"/>
              </a:rPr>
              <a:t>8</a:t>
            </a:r>
            <a:r>
              <a:rPr lang="zh-CN" altLang="en-US" sz="1600" dirty="0" smtClean="0">
                <a:latin typeface="黑体" panose="02010609060101010101" pitchFamily="49" charset="-122"/>
                <a:ea typeface="黑体" panose="02010609060101010101" pitchFamily="49" charset="-122"/>
              </a:rPr>
              <a:t>月开工率整体在</a:t>
            </a:r>
            <a:r>
              <a:rPr lang="en-US" altLang="zh-CN" sz="1600" dirty="0" smtClean="0">
                <a:latin typeface="黑体" panose="02010609060101010101" pitchFamily="49" charset="-122"/>
                <a:ea typeface="黑体" panose="02010609060101010101" pitchFamily="49" charset="-122"/>
              </a:rPr>
              <a:t>78%</a:t>
            </a:r>
            <a:r>
              <a:rPr lang="zh-CN" altLang="en-US" sz="1600" dirty="0" smtClean="0">
                <a:latin typeface="黑体" panose="02010609060101010101" pitchFamily="49" charset="-122"/>
                <a:ea typeface="黑体" panose="02010609060101010101" pitchFamily="49" charset="-122"/>
              </a:rPr>
              <a:t>附近。</a:t>
            </a:r>
            <a:endParaRPr lang="en-US" altLang="zh-CN" sz="1600" dirty="0">
              <a:latin typeface="黑体" panose="02010609060101010101" pitchFamily="49" charset="-122"/>
              <a:ea typeface="黑体" panose="02010609060101010101" pitchFamily="49" charset="-122"/>
            </a:endParaRPr>
          </a:p>
        </p:txBody>
      </p:sp>
      <p:sp>
        <p:nvSpPr>
          <p:cNvPr id="7" name="矩形 6"/>
          <p:cNvSpPr/>
          <p:nvPr/>
        </p:nvSpPr>
        <p:spPr>
          <a:xfrm>
            <a:off x="7020272" y="6339517"/>
            <a:ext cx="2905532" cy="246221"/>
          </a:xfrm>
          <a:prstGeom prst="rect">
            <a:avLst/>
          </a:prstGeom>
        </p:spPr>
        <p:txBody>
          <a:bodyPr wrap="squar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CCF,</a:t>
            </a:r>
            <a:r>
              <a:rPr lang="zh-CN" altLang="en-US" sz="1000" dirty="0">
                <a:latin typeface="仿宋" panose="02010609060101010101" pitchFamily="49" charset="-122"/>
                <a:ea typeface="仿宋" panose="02010609060101010101" pitchFamily="49" charset="-122"/>
              </a:rPr>
              <a:t>山金投资咨询部</a:t>
            </a:r>
          </a:p>
        </p:txBody>
      </p:sp>
      <p:pic>
        <p:nvPicPr>
          <p:cNvPr id="3" name="图片 2"/>
          <p:cNvPicPr>
            <a:picLocks noChangeAspect="1"/>
          </p:cNvPicPr>
          <p:nvPr/>
        </p:nvPicPr>
        <p:blipFill>
          <a:blip r:embed="rId3"/>
          <a:stretch>
            <a:fillRect/>
          </a:stretch>
        </p:blipFill>
        <p:spPr>
          <a:xfrm>
            <a:off x="0" y="3599321"/>
            <a:ext cx="4584589" cy="2755631"/>
          </a:xfrm>
          <a:prstGeom prst="rect">
            <a:avLst/>
          </a:prstGeom>
        </p:spPr>
      </p:pic>
      <p:pic>
        <p:nvPicPr>
          <p:cNvPr id="4" name="图片 3"/>
          <p:cNvPicPr>
            <a:picLocks noChangeAspect="1"/>
          </p:cNvPicPr>
          <p:nvPr/>
        </p:nvPicPr>
        <p:blipFill>
          <a:blip r:embed="rId4"/>
          <a:stretch>
            <a:fillRect/>
          </a:stretch>
        </p:blipFill>
        <p:spPr>
          <a:xfrm>
            <a:off x="4643350" y="3599320"/>
            <a:ext cx="4369840" cy="27556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614170"/>
            <a:ext cx="8928992" cy="1143000"/>
          </a:xfrm>
        </p:spPr>
        <p:txBody>
          <a:bodyPr/>
          <a:lstStyle/>
          <a:p>
            <a:r>
              <a:rPr lang="zh-CN" altLang="en-US" dirty="0"/>
              <a:t/>
            </a:r>
            <a:br>
              <a:rPr lang="zh-CN" altLang="en-US" dirty="0"/>
            </a:br>
            <a:r>
              <a:rPr lang="en-US" altLang="zh-CN" sz="2800" dirty="0"/>
              <a:t>3</a:t>
            </a:r>
            <a:r>
              <a:rPr lang="en-US" altLang="zh-CN" sz="2800" dirty="0" smtClean="0"/>
              <a:t>.2 </a:t>
            </a:r>
            <a:r>
              <a:rPr lang="en-US" altLang="zh-CN" sz="2800" dirty="0"/>
              <a:t>7</a:t>
            </a:r>
            <a:r>
              <a:rPr lang="zh-CN" altLang="en-US" sz="2800" dirty="0" smtClean="0"/>
              <a:t>月份聚酯产量</a:t>
            </a:r>
            <a:r>
              <a:rPr lang="en-US" altLang="zh-CN" sz="2800" dirty="0" smtClean="0"/>
              <a:t>515</a:t>
            </a:r>
            <a:r>
              <a:rPr lang="zh-CN" altLang="en-US" sz="2800" dirty="0" smtClean="0"/>
              <a:t>万吨，</a:t>
            </a:r>
            <a:r>
              <a:rPr lang="en-US" altLang="zh-CN" sz="2800" dirty="0"/>
              <a:t>8</a:t>
            </a:r>
            <a:r>
              <a:rPr lang="zh-CN" altLang="en-US" sz="2800" dirty="0" smtClean="0"/>
              <a:t>月产量或小幅走弱，预计在</a:t>
            </a:r>
            <a:r>
              <a:rPr lang="en-US" altLang="zh-CN" sz="2800" dirty="0" smtClean="0"/>
              <a:t>500</a:t>
            </a:r>
            <a:r>
              <a:rPr lang="zh-CN" altLang="en-US" sz="2800" dirty="0" smtClean="0"/>
              <a:t>万吨。</a:t>
            </a:r>
            <a:endParaRPr lang="zh-CN" altLang="en-US" sz="2800" dirty="0"/>
          </a:p>
        </p:txBody>
      </p:sp>
      <p:sp>
        <p:nvSpPr>
          <p:cNvPr id="6" name="矩形 5"/>
          <p:cNvSpPr/>
          <p:nvPr/>
        </p:nvSpPr>
        <p:spPr>
          <a:xfrm>
            <a:off x="251520" y="1866122"/>
            <a:ext cx="8316416" cy="922020"/>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dirty="0">
                <a:latin typeface="黑体" panose="02010609060101010101" pitchFamily="49" charset="-122"/>
                <a:ea typeface="黑体" panose="02010609060101010101" pitchFamily="49" charset="-122"/>
              </a:rPr>
              <a:t>7</a:t>
            </a:r>
            <a:r>
              <a:rPr lang="zh-CN" altLang="en-US" dirty="0" smtClean="0">
                <a:latin typeface="黑体" panose="02010609060101010101" pitchFamily="49" charset="-122"/>
                <a:ea typeface="黑体" panose="02010609060101010101" pitchFamily="49" charset="-122"/>
              </a:rPr>
              <a:t>月</a:t>
            </a:r>
            <a:r>
              <a:rPr lang="zh-CN" altLang="en-US" dirty="0">
                <a:latin typeface="黑体" panose="02010609060101010101" pitchFamily="49" charset="-122"/>
                <a:ea typeface="黑体" panose="02010609060101010101" pitchFamily="49" charset="-122"/>
              </a:rPr>
              <a:t>下游聚酯开工维持</a:t>
            </a:r>
            <a:r>
              <a:rPr lang="zh-CN" altLang="en-US" dirty="0" smtClean="0">
                <a:latin typeface="黑体" panose="02010609060101010101" pitchFamily="49" charset="-122"/>
                <a:ea typeface="黑体" panose="02010609060101010101" pitchFamily="49" charset="-122"/>
              </a:rPr>
              <a:t>在</a:t>
            </a:r>
            <a:r>
              <a:rPr lang="en-US" altLang="zh-CN" dirty="0">
                <a:latin typeface="黑体" panose="02010609060101010101" pitchFamily="49" charset="-122"/>
                <a:ea typeface="黑体" panose="02010609060101010101" pitchFamily="49" charset="-122"/>
              </a:rPr>
              <a:t>9</a:t>
            </a:r>
            <a:r>
              <a:rPr lang="en-US" altLang="zh-CN" dirty="0" smtClean="0">
                <a:latin typeface="黑体" panose="02010609060101010101" pitchFamily="49" charset="-122"/>
                <a:ea typeface="黑体" panose="02010609060101010101" pitchFamily="49" charset="-122"/>
              </a:rPr>
              <a:t>0%</a:t>
            </a:r>
            <a:r>
              <a:rPr lang="zh-CN" altLang="en-US" dirty="0" smtClean="0">
                <a:latin typeface="黑体" panose="02010609060101010101" pitchFamily="49" charset="-122"/>
                <a:ea typeface="黑体" panose="02010609060101010101" pitchFamily="49" charset="-122"/>
              </a:rPr>
              <a:t>的附近，产量</a:t>
            </a:r>
            <a:r>
              <a:rPr lang="en-US" altLang="zh-CN" dirty="0" smtClean="0">
                <a:latin typeface="黑体" panose="02010609060101010101" pitchFamily="49" charset="-122"/>
                <a:ea typeface="黑体" panose="02010609060101010101" pitchFamily="49" charset="-122"/>
              </a:rPr>
              <a:t>515</a:t>
            </a:r>
            <a:r>
              <a:rPr lang="zh-CN" altLang="en-US" dirty="0" smtClean="0">
                <a:latin typeface="黑体" panose="02010609060101010101" pitchFamily="49" charset="-122"/>
                <a:ea typeface="黑体" panose="02010609060101010101" pitchFamily="49" charset="-122"/>
              </a:rPr>
              <a:t>万</a:t>
            </a:r>
            <a:r>
              <a:rPr lang="zh-CN" altLang="en-US" dirty="0">
                <a:latin typeface="黑体" panose="02010609060101010101" pitchFamily="49" charset="-122"/>
                <a:ea typeface="黑体" panose="02010609060101010101" pitchFamily="49" charset="-122"/>
              </a:rPr>
              <a:t>吨</a:t>
            </a:r>
            <a:r>
              <a:rPr lang="zh-CN" altLang="en-US" dirty="0" smtClean="0">
                <a:latin typeface="黑体" panose="02010609060101010101" pitchFamily="49" charset="-122"/>
                <a:ea typeface="黑体" panose="02010609060101010101" pitchFamily="49" charset="-122"/>
              </a:rPr>
              <a:t>，</a:t>
            </a:r>
            <a:r>
              <a:rPr lang="en-US" altLang="zh-CN" dirty="0" smtClean="0">
                <a:latin typeface="黑体" panose="02010609060101010101" pitchFamily="49" charset="-122"/>
                <a:ea typeface="黑体" panose="02010609060101010101" pitchFamily="49" charset="-122"/>
              </a:rPr>
              <a:t>8</a:t>
            </a:r>
            <a:r>
              <a:rPr lang="zh-CN" altLang="en-US" dirty="0" smtClean="0">
                <a:latin typeface="黑体" panose="02010609060101010101" pitchFamily="49" charset="-122"/>
                <a:ea typeface="黑体" panose="02010609060101010101" pitchFamily="49" charset="-122"/>
              </a:rPr>
              <a:t>月聚酯开始逐步联合减产，供应萎缩，预计在</a:t>
            </a:r>
            <a:r>
              <a:rPr lang="en-US" altLang="zh-CN" dirty="0" smtClean="0">
                <a:latin typeface="黑体" panose="02010609060101010101" pitchFamily="49" charset="-122"/>
                <a:ea typeface="黑体" panose="02010609060101010101" pitchFamily="49" charset="-122"/>
              </a:rPr>
              <a:t>500</a:t>
            </a:r>
            <a:r>
              <a:rPr lang="zh-CN" altLang="en-US" dirty="0" smtClean="0">
                <a:latin typeface="黑体" panose="02010609060101010101" pitchFamily="49" charset="-122"/>
                <a:ea typeface="黑体" panose="02010609060101010101" pitchFamily="49" charset="-122"/>
              </a:rPr>
              <a:t>万吨。</a:t>
            </a:r>
            <a:endParaRPr lang="en-US" altLang="zh-CN" dirty="0">
              <a:latin typeface="黑体" panose="02010609060101010101" pitchFamily="49" charset="-122"/>
              <a:ea typeface="黑体" panose="02010609060101010101" pitchFamily="49" charset="-122"/>
            </a:endParaRPr>
          </a:p>
        </p:txBody>
      </p:sp>
      <p:sp>
        <p:nvSpPr>
          <p:cNvPr id="8" name="矩形 7"/>
          <p:cNvSpPr/>
          <p:nvPr/>
        </p:nvSpPr>
        <p:spPr>
          <a:xfrm>
            <a:off x="6948264" y="6273482"/>
            <a:ext cx="2905532" cy="246221"/>
          </a:xfrm>
          <a:prstGeom prst="rect">
            <a:avLst/>
          </a:prstGeom>
        </p:spPr>
        <p:txBody>
          <a:bodyPr wrap="squar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CCF,</a:t>
            </a:r>
            <a:r>
              <a:rPr lang="zh-CN" altLang="en-US" sz="1000" dirty="0">
                <a:latin typeface="仿宋" panose="02010609060101010101" pitchFamily="49" charset="-122"/>
                <a:ea typeface="仿宋" panose="02010609060101010101" pitchFamily="49" charset="-122"/>
              </a:rPr>
              <a:t>山金投资咨询部</a:t>
            </a:r>
          </a:p>
        </p:txBody>
      </p:sp>
      <p:pic>
        <p:nvPicPr>
          <p:cNvPr id="3" name="图片 2"/>
          <p:cNvPicPr>
            <a:picLocks noChangeAspect="1"/>
          </p:cNvPicPr>
          <p:nvPr/>
        </p:nvPicPr>
        <p:blipFill>
          <a:blip r:embed="rId3"/>
          <a:stretch>
            <a:fillRect/>
          </a:stretch>
        </p:blipFill>
        <p:spPr>
          <a:xfrm>
            <a:off x="2123728" y="2996952"/>
            <a:ext cx="4011516" cy="275563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1798" y="814590"/>
            <a:ext cx="8722202" cy="997859"/>
          </a:xfrm>
        </p:spPr>
        <p:txBody>
          <a:bodyPr/>
          <a:lstStyle/>
          <a:p>
            <a:r>
              <a:rPr lang="en-US" altLang="zh-CN" sz="2800" dirty="0"/>
              <a:t>3</a:t>
            </a:r>
            <a:r>
              <a:rPr lang="en-US" altLang="zh-CN" sz="2800" dirty="0" smtClean="0"/>
              <a:t>.3 </a:t>
            </a:r>
            <a:r>
              <a:rPr lang="zh-CN" altLang="en-US" sz="2800" dirty="0" smtClean="0"/>
              <a:t>本周聚酯库存促销力度减弱，小幅累库，终端需求基本稳定，</a:t>
            </a:r>
            <a:r>
              <a:rPr lang="en-US" altLang="zh-CN" sz="2800" dirty="0" smtClean="0"/>
              <a:t>8</a:t>
            </a:r>
            <a:r>
              <a:rPr lang="zh-CN" altLang="en-US" sz="2800" dirty="0" smtClean="0"/>
              <a:t>月预计聚酯库存会小幅下降</a:t>
            </a:r>
            <a:endParaRPr lang="zh-CN" altLang="en-US" sz="2800" dirty="0"/>
          </a:p>
        </p:txBody>
      </p:sp>
      <p:sp>
        <p:nvSpPr>
          <p:cNvPr id="3" name="内容占位符 2"/>
          <p:cNvSpPr>
            <a:spLocks noGrp="1"/>
          </p:cNvSpPr>
          <p:nvPr>
            <p:ph idx="1"/>
          </p:nvPr>
        </p:nvSpPr>
        <p:spPr>
          <a:xfrm>
            <a:off x="421798" y="1738297"/>
            <a:ext cx="8229600" cy="748680"/>
          </a:xfrm>
        </p:spPr>
        <p:txBody>
          <a:bodyPr/>
          <a:lstStyle/>
          <a:p>
            <a:pPr marL="285750" indent="-285750">
              <a:spcBef>
                <a:spcPct val="0"/>
              </a:spcBef>
              <a:buFont typeface="Wingdings" panose="05000000000000000000" pitchFamily="2" charset="2"/>
              <a:buChar char="Ø"/>
            </a:pPr>
            <a:r>
              <a:rPr lang="zh-CN" altLang="en-US" sz="1600" kern="1200" dirty="0" smtClean="0">
                <a:solidFill>
                  <a:schemeClr val="tx1"/>
                </a:solidFill>
                <a:latin typeface="黑体" panose="02010609060101010101" pitchFamily="49" charset="-122"/>
                <a:ea typeface="黑体" panose="02010609060101010101" pitchFamily="49" charset="-122"/>
              </a:rPr>
              <a:t>截至</a:t>
            </a:r>
            <a:r>
              <a:rPr lang="en-US" altLang="zh-CN" sz="1600" kern="1200" dirty="0" smtClean="0">
                <a:solidFill>
                  <a:schemeClr val="tx1"/>
                </a:solidFill>
                <a:latin typeface="黑体" panose="02010609060101010101" pitchFamily="49" charset="-122"/>
                <a:ea typeface="黑体" panose="02010609060101010101" pitchFamily="49" charset="-122"/>
              </a:rPr>
              <a:t>8/12</a:t>
            </a:r>
            <a:r>
              <a:rPr lang="zh-CN" altLang="en-US" sz="1600" kern="1200" dirty="0" smtClean="0">
                <a:solidFill>
                  <a:schemeClr val="tx1"/>
                </a:solidFill>
                <a:latin typeface="黑体" panose="02010609060101010101" pitchFamily="49" charset="-122"/>
                <a:ea typeface="黑体" panose="02010609060101010101" pitchFamily="49" charset="-122"/>
              </a:rPr>
              <a:t>，长</a:t>
            </a:r>
            <a:r>
              <a:rPr lang="zh-CN" altLang="en-US" sz="1600" kern="1200" dirty="0">
                <a:solidFill>
                  <a:schemeClr val="tx1"/>
                </a:solidFill>
                <a:latin typeface="黑体" panose="02010609060101010101" pitchFamily="49" charset="-122"/>
                <a:ea typeface="黑体" panose="02010609060101010101" pitchFamily="49" charset="-122"/>
              </a:rPr>
              <a:t>丝</a:t>
            </a:r>
            <a:r>
              <a:rPr lang="en-US" altLang="zh-CN" sz="1600" kern="1200" dirty="0">
                <a:solidFill>
                  <a:schemeClr val="tx1"/>
                </a:solidFill>
                <a:latin typeface="黑体" panose="02010609060101010101" pitchFamily="49" charset="-122"/>
                <a:ea typeface="黑体" panose="02010609060101010101" pitchFamily="49" charset="-122"/>
              </a:rPr>
              <a:t>POY</a:t>
            </a:r>
            <a:r>
              <a:rPr lang="zh-CN" altLang="en-US" sz="1600" kern="1200" dirty="0" smtClean="0">
                <a:solidFill>
                  <a:schemeClr val="tx1"/>
                </a:solidFill>
                <a:latin typeface="黑体" panose="02010609060101010101" pitchFamily="49" charset="-122"/>
                <a:ea typeface="黑体" panose="02010609060101010101" pitchFamily="49" charset="-122"/>
              </a:rPr>
              <a:t>库存</a:t>
            </a:r>
            <a:r>
              <a:rPr lang="en-US" altLang="zh-CN" sz="1600" kern="1200" dirty="0" smtClean="0">
                <a:solidFill>
                  <a:schemeClr val="tx1"/>
                </a:solidFill>
                <a:latin typeface="黑体" panose="02010609060101010101" pitchFamily="49" charset="-122"/>
                <a:ea typeface="黑体" panose="02010609060101010101" pitchFamily="49" charset="-122"/>
              </a:rPr>
              <a:t>17.2</a:t>
            </a:r>
            <a:r>
              <a:rPr lang="zh-CN" altLang="en-US" sz="1600" kern="1200" dirty="0" smtClean="0">
                <a:solidFill>
                  <a:schemeClr val="tx1"/>
                </a:solidFill>
                <a:latin typeface="黑体" panose="02010609060101010101" pitchFamily="49" charset="-122"/>
                <a:ea typeface="黑体" panose="02010609060101010101" pitchFamily="49" charset="-122"/>
              </a:rPr>
              <a:t>天（</a:t>
            </a:r>
            <a:r>
              <a:rPr lang="en-US" altLang="zh-CN" sz="1600" kern="1200" dirty="0" smtClean="0">
                <a:solidFill>
                  <a:schemeClr val="tx1"/>
                </a:solidFill>
                <a:latin typeface="黑体" panose="02010609060101010101" pitchFamily="49" charset="-122"/>
                <a:ea typeface="黑体" panose="02010609060101010101" pitchFamily="49" charset="-122"/>
              </a:rPr>
              <a:t>+1.7</a:t>
            </a:r>
            <a:r>
              <a:rPr lang="zh-CN" altLang="en-US" sz="1600" kern="1200" dirty="0" smtClean="0">
                <a:solidFill>
                  <a:schemeClr val="tx1"/>
                </a:solidFill>
                <a:latin typeface="黑体" panose="02010609060101010101" pitchFamily="49" charset="-122"/>
                <a:ea typeface="黑体" panose="02010609060101010101" pitchFamily="49" charset="-122"/>
              </a:rPr>
              <a:t>） </a:t>
            </a:r>
            <a:r>
              <a:rPr lang="zh-CN" altLang="en-US" sz="1600" kern="1200" dirty="0">
                <a:solidFill>
                  <a:schemeClr val="tx1"/>
                </a:solidFill>
                <a:latin typeface="黑体" panose="02010609060101010101" pitchFamily="49" charset="-122"/>
                <a:ea typeface="黑体" panose="02010609060101010101" pitchFamily="49" charset="-122"/>
              </a:rPr>
              <a:t>，</a:t>
            </a:r>
            <a:r>
              <a:rPr lang="en-US" altLang="zh-CN" sz="1600" kern="1200" dirty="0">
                <a:solidFill>
                  <a:schemeClr val="tx1"/>
                </a:solidFill>
                <a:latin typeface="黑体" panose="02010609060101010101" pitchFamily="49" charset="-122"/>
                <a:ea typeface="黑体" panose="02010609060101010101" pitchFamily="49" charset="-122"/>
              </a:rPr>
              <a:t>FDY</a:t>
            </a:r>
            <a:r>
              <a:rPr lang="zh-CN" altLang="en-US" sz="1600" kern="1200" dirty="0" smtClean="0">
                <a:solidFill>
                  <a:schemeClr val="tx1"/>
                </a:solidFill>
                <a:latin typeface="黑体" panose="02010609060101010101" pitchFamily="49" charset="-122"/>
                <a:ea typeface="黑体" panose="02010609060101010101" pitchFamily="49" charset="-122"/>
              </a:rPr>
              <a:t>库存</a:t>
            </a:r>
            <a:r>
              <a:rPr lang="en-US" altLang="zh-CN" sz="1600" kern="1200" dirty="0" smtClean="0">
                <a:solidFill>
                  <a:schemeClr val="tx1"/>
                </a:solidFill>
                <a:latin typeface="黑体" panose="02010609060101010101" pitchFamily="49" charset="-122"/>
                <a:ea typeface="黑体" panose="02010609060101010101" pitchFamily="49" charset="-122"/>
              </a:rPr>
              <a:t>23</a:t>
            </a:r>
            <a:r>
              <a:rPr lang="zh-CN" altLang="en-US" sz="1600" kern="1200" dirty="0" smtClean="0">
                <a:solidFill>
                  <a:schemeClr val="tx1"/>
                </a:solidFill>
                <a:latin typeface="黑体" panose="02010609060101010101" pitchFamily="49" charset="-122"/>
                <a:ea typeface="黑体" panose="02010609060101010101" pitchFamily="49" charset="-122"/>
              </a:rPr>
              <a:t>天（</a:t>
            </a:r>
            <a:r>
              <a:rPr lang="en-US" altLang="zh-CN" sz="1600" kern="1200" dirty="0" smtClean="0">
                <a:solidFill>
                  <a:schemeClr val="tx1"/>
                </a:solidFill>
                <a:latin typeface="黑体" panose="02010609060101010101" pitchFamily="49" charset="-122"/>
                <a:ea typeface="黑体" panose="02010609060101010101" pitchFamily="49" charset="-122"/>
              </a:rPr>
              <a:t>+2</a:t>
            </a:r>
            <a:r>
              <a:rPr lang="zh-CN" altLang="en-US" sz="1600" kern="1200" dirty="0" smtClean="0">
                <a:solidFill>
                  <a:schemeClr val="tx1"/>
                </a:solidFill>
                <a:latin typeface="黑体" panose="02010609060101010101" pitchFamily="49" charset="-122"/>
                <a:ea typeface="黑体" panose="02010609060101010101" pitchFamily="49" charset="-122"/>
              </a:rPr>
              <a:t>），</a:t>
            </a:r>
            <a:r>
              <a:rPr lang="en-US" altLang="zh-CN" sz="1600" kern="1200" dirty="0" smtClean="0">
                <a:solidFill>
                  <a:schemeClr val="tx1"/>
                </a:solidFill>
                <a:latin typeface="黑体" panose="02010609060101010101" pitchFamily="49" charset="-122"/>
                <a:ea typeface="黑体" panose="02010609060101010101" pitchFamily="49" charset="-122"/>
              </a:rPr>
              <a:t>DTY</a:t>
            </a:r>
            <a:r>
              <a:rPr lang="zh-CN" altLang="en-US" sz="1600" kern="1200" dirty="0" smtClean="0">
                <a:solidFill>
                  <a:schemeClr val="tx1"/>
                </a:solidFill>
                <a:latin typeface="黑体" panose="02010609060101010101" pitchFamily="49" charset="-122"/>
                <a:ea typeface="黑体" panose="02010609060101010101" pitchFamily="49" charset="-122"/>
              </a:rPr>
              <a:t>库存</a:t>
            </a:r>
            <a:r>
              <a:rPr lang="en-US" altLang="zh-CN" sz="1600" kern="1200" dirty="0" smtClean="0">
                <a:solidFill>
                  <a:schemeClr val="tx1"/>
                </a:solidFill>
                <a:latin typeface="黑体" panose="02010609060101010101" pitchFamily="49" charset="-122"/>
                <a:ea typeface="黑体" panose="02010609060101010101" pitchFamily="49" charset="-122"/>
              </a:rPr>
              <a:t>28.2</a:t>
            </a:r>
            <a:r>
              <a:rPr lang="zh-CN" altLang="en-US" sz="1600" kern="1200" dirty="0" smtClean="0">
                <a:solidFill>
                  <a:schemeClr val="tx1"/>
                </a:solidFill>
                <a:latin typeface="黑体" panose="02010609060101010101" pitchFamily="49" charset="-122"/>
                <a:ea typeface="黑体" panose="02010609060101010101" pitchFamily="49" charset="-122"/>
              </a:rPr>
              <a:t>天（</a:t>
            </a:r>
            <a:r>
              <a:rPr lang="en-US" altLang="zh-CN" sz="1600" kern="1200" dirty="0" smtClean="0">
                <a:solidFill>
                  <a:schemeClr val="tx1"/>
                </a:solidFill>
                <a:latin typeface="黑体" panose="02010609060101010101" pitchFamily="49" charset="-122"/>
                <a:ea typeface="黑体" panose="02010609060101010101" pitchFamily="49" charset="-122"/>
              </a:rPr>
              <a:t>+1.4</a:t>
            </a:r>
            <a:r>
              <a:rPr lang="zh-CN" altLang="en-US" sz="1600" kern="1200" dirty="0" smtClean="0">
                <a:solidFill>
                  <a:schemeClr val="tx1"/>
                </a:solidFill>
                <a:latin typeface="黑体" panose="02010609060101010101" pitchFamily="49" charset="-122"/>
                <a:ea typeface="黑体" panose="02010609060101010101" pitchFamily="49" charset="-122"/>
              </a:rPr>
              <a:t>），</a:t>
            </a:r>
            <a:r>
              <a:rPr lang="zh-CN" altLang="en-US" sz="1600" kern="1200" dirty="0">
                <a:solidFill>
                  <a:schemeClr val="tx1"/>
                </a:solidFill>
                <a:latin typeface="黑体" panose="02010609060101010101" pitchFamily="49" charset="-122"/>
                <a:ea typeface="黑体" panose="02010609060101010101" pitchFamily="49" charset="-122"/>
              </a:rPr>
              <a:t>短纤</a:t>
            </a:r>
            <a:r>
              <a:rPr lang="zh-CN" altLang="en-US" sz="1600" kern="1200" dirty="0" smtClean="0">
                <a:solidFill>
                  <a:schemeClr val="tx1"/>
                </a:solidFill>
                <a:latin typeface="黑体" panose="02010609060101010101" pitchFamily="49" charset="-122"/>
                <a:ea typeface="黑体" panose="02010609060101010101" pitchFamily="49" charset="-122"/>
              </a:rPr>
              <a:t>库存</a:t>
            </a:r>
            <a:r>
              <a:rPr lang="en-US" altLang="zh-CN" sz="1600" kern="1200" dirty="0" smtClean="0">
                <a:solidFill>
                  <a:schemeClr val="tx1"/>
                </a:solidFill>
                <a:latin typeface="黑体" panose="02010609060101010101" pitchFamily="49" charset="-122"/>
                <a:ea typeface="黑体" panose="02010609060101010101" pitchFamily="49" charset="-122"/>
              </a:rPr>
              <a:t>1.8</a:t>
            </a:r>
            <a:r>
              <a:rPr lang="zh-CN" altLang="en-US" sz="1600" kern="1200" dirty="0" smtClean="0">
                <a:solidFill>
                  <a:schemeClr val="tx1"/>
                </a:solidFill>
                <a:latin typeface="黑体" panose="02010609060101010101" pitchFamily="49" charset="-122"/>
                <a:ea typeface="黑体" panose="02010609060101010101" pitchFamily="49" charset="-122"/>
              </a:rPr>
              <a:t>天（</a:t>
            </a:r>
            <a:r>
              <a:rPr lang="en-US" altLang="zh-CN" sz="1600" kern="1200" dirty="0" smtClean="0">
                <a:solidFill>
                  <a:schemeClr val="tx1"/>
                </a:solidFill>
                <a:latin typeface="黑体" panose="02010609060101010101" pitchFamily="49" charset="-122"/>
                <a:ea typeface="黑体" panose="02010609060101010101" pitchFamily="49" charset="-122"/>
              </a:rPr>
              <a:t>-1.8)</a:t>
            </a:r>
            <a:r>
              <a:rPr lang="zh-CN" altLang="en-US" sz="1600" kern="1200" dirty="0" smtClean="0">
                <a:solidFill>
                  <a:schemeClr val="tx1"/>
                </a:solidFill>
                <a:latin typeface="黑体" panose="02010609060101010101" pitchFamily="49" charset="-122"/>
                <a:ea typeface="黑体" panose="02010609060101010101" pitchFamily="49" charset="-122"/>
              </a:rPr>
              <a:t>。预计</a:t>
            </a:r>
            <a:r>
              <a:rPr lang="en-US" altLang="zh-CN" sz="1600" kern="1200" dirty="0" smtClean="0">
                <a:solidFill>
                  <a:schemeClr val="tx1"/>
                </a:solidFill>
                <a:latin typeface="黑体" panose="02010609060101010101" pitchFamily="49" charset="-122"/>
                <a:ea typeface="黑体" panose="02010609060101010101" pitchFamily="49" charset="-122"/>
              </a:rPr>
              <a:t>8</a:t>
            </a:r>
            <a:r>
              <a:rPr lang="zh-CN" altLang="en-US" sz="1600" kern="1200" dirty="0" smtClean="0">
                <a:solidFill>
                  <a:schemeClr val="tx1"/>
                </a:solidFill>
                <a:latin typeface="黑体" panose="02010609060101010101" pitchFamily="49" charset="-122"/>
                <a:ea typeface="黑体" panose="02010609060101010101" pitchFamily="49" charset="-122"/>
              </a:rPr>
              <a:t>月聚酯库存小幅去库</a:t>
            </a:r>
            <a:endParaRPr lang="zh-CN" altLang="en-US" sz="1600" kern="1200" dirty="0">
              <a:solidFill>
                <a:schemeClr val="tx1"/>
              </a:solidFill>
              <a:latin typeface="黑体" panose="02010609060101010101" pitchFamily="49" charset="-122"/>
              <a:ea typeface="黑体" panose="02010609060101010101" pitchFamily="49" charset="-122"/>
            </a:endParaRPr>
          </a:p>
        </p:txBody>
      </p:sp>
      <p:sp>
        <p:nvSpPr>
          <p:cNvPr id="11" name="矩形 10"/>
          <p:cNvSpPr/>
          <p:nvPr/>
        </p:nvSpPr>
        <p:spPr>
          <a:xfrm>
            <a:off x="6876256" y="6555142"/>
            <a:ext cx="2905532" cy="246221"/>
          </a:xfrm>
          <a:prstGeom prst="rect">
            <a:avLst/>
          </a:prstGeom>
        </p:spPr>
        <p:txBody>
          <a:bodyPr wrap="squar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CCF,</a:t>
            </a:r>
            <a:r>
              <a:rPr lang="zh-CN" altLang="en-US" sz="1000" dirty="0">
                <a:latin typeface="仿宋" panose="02010609060101010101" pitchFamily="49" charset="-122"/>
                <a:ea typeface="仿宋" panose="02010609060101010101" pitchFamily="49" charset="-122"/>
              </a:rPr>
              <a:t>山金投资咨询部</a:t>
            </a:r>
          </a:p>
        </p:txBody>
      </p:sp>
      <p:pic>
        <p:nvPicPr>
          <p:cNvPr id="7" name="图片 6"/>
          <p:cNvPicPr>
            <a:picLocks noChangeAspect="1"/>
          </p:cNvPicPr>
          <p:nvPr/>
        </p:nvPicPr>
        <p:blipFill>
          <a:blip r:embed="rId3"/>
          <a:stretch>
            <a:fillRect/>
          </a:stretch>
        </p:blipFill>
        <p:spPr>
          <a:xfrm>
            <a:off x="521921" y="4574763"/>
            <a:ext cx="4014678" cy="2136741"/>
          </a:xfrm>
          <a:prstGeom prst="rect">
            <a:avLst/>
          </a:prstGeom>
        </p:spPr>
      </p:pic>
      <p:pic>
        <p:nvPicPr>
          <p:cNvPr id="8" name="图片 7"/>
          <p:cNvPicPr>
            <a:picLocks noChangeAspect="1"/>
          </p:cNvPicPr>
          <p:nvPr/>
        </p:nvPicPr>
        <p:blipFill>
          <a:blip r:embed="rId4"/>
          <a:stretch>
            <a:fillRect/>
          </a:stretch>
        </p:blipFill>
        <p:spPr>
          <a:xfrm>
            <a:off x="518986" y="2305452"/>
            <a:ext cx="4017612" cy="2244635"/>
          </a:xfrm>
          <a:prstGeom prst="rect">
            <a:avLst/>
          </a:prstGeom>
        </p:spPr>
      </p:pic>
      <p:pic>
        <p:nvPicPr>
          <p:cNvPr id="10" name="图片 9"/>
          <p:cNvPicPr>
            <a:picLocks noChangeAspect="1"/>
          </p:cNvPicPr>
          <p:nvPr/>
        </p:nvPicPr>
        <p:blipFill>
          <a:blip r:embed="rId5"/>
          <a:stretch>
            <a:fillRect/>
          </a:stretch>
        </p:blipFill>
        <p:spPr>
          <a:xfrm>
            <a:off x="4878143" y="2312121"/>
            <a:ext cx="3767826" cy="2231295"/>
          </a:xfrm>
          <a:prstGeom prst="rect">
            <a:avLst/>
          </a:prstGeom>
        </p:spPr>
      </p:pic>
      <p:pic>
        <p:nvPicPr>
          <p:cNvPr id="12" name="图片 11"/>
          <p:cNvPicPr>
            <a:picLocks noChangeAspect="1"/>
          </p:cNvPicPr>
          <p:nvPr/>
        </p:nvPicPr>
        <p:blipFill>
          <a:blip r:embed="rId6"/>
          <a:stretch>
            <a:fillRect/>
          </a:stretch>
        </p:blipFill>
        <p:spPr>
          <a:xfrm>
            <a:off x="4878143" y="4577145"/>
            <a:ext cx="3767826" cy="197799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720121"/>
            <a:ext cx="9073008" cy="1143000"/>
          </a:xfrm>
        </p:spPr>
        <p:txBody>
          <a:bodyPr/>
          <a:lstStyle/>
          <a:p>
            <a:r>
              <a:rPr lang="en-US" altLang="zh-CN" sz="2800" dirty="0"/>
              <a:t>3</a:t>
            </a:r>
            <a:r>
              <a:rPr lang="en-US" altLang="zh-CN" sz="2800" dirty="0" smtClean="0"/>
              <a:t>.4 </a:t>
            </a:r>
            <a:r>
              <a:rPr lang="zh-CN" altLang="en-US" sz="2800" dirty="0" smtClean="0"/>
              <a:t>聚酯产销一般，每周促销一次，下游订单不多，坯布库存小幅下降。</a:t>
            </a:r>
            <a:endParaRPr lang="zh-CN" altLang="en-US" sz="2800" dirty="0"/>
          </a:p>
        </p:txBody>
      </p:sp>
      <p:sp>
        <p:nvSpPr>
          <p:cNvPr id="5" name="矩形 4"/>
          <p:cNvSpPr/>
          <p:nvPr/>
        </p:nvSpPr>
        <p:spPr>
          <a:xfrm>
            <a:off x="506877" y="1563018"/>
            <a:ext cx="8404264" cy="830997"/>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600" dirty="0" smtClean="0">
                <a:latin typeface="黑体" panose="02010609060101010101" pitchFamily="49" charset="-122"/>
                <a:ea typeface="黑体" panose="02010609060101010101" pitchFamily="49" charset="-122"/>
              </a:rPr>
              <a:t>本周终端需求一般，聚酯产销依旧不佳，长丝平均</a:t>
            </a:r>
            <a:r>
              <a:rPr lang="en-US" altLang="zh-CN" sz="1600" dirty="0" smtClean="0">
                <a:latin typeface="黑体" panose="02010609060101010101" pitchFamily="49" charset="-122"/>
                <a:ea typeface="黑体" panose="02010609060101010101" pitchFamily="49" charset="-122"/>
              </a:rPr>
              <a:t>20%</a:t>
            </a:r>
            <a:r>
              <a:rPr lang="zh-CN" altLang="en-US" sz="1600" dirty="0" smtClean="0">
                <a:latin typeface="黑体" panose="02010609060101010101" pitchFamily="49" charset="-122"/>
                <a:ea typeface="黑体" panose="02010609060101010101" pitchFamily="49" charset="-122"/>
              </a:rPr>
              <a:t>，短</a:t>
            </a:r>
            <a:r>
              <a:rPr lang="zh-CN" altLang="en-US" sz="1600" dirty="0">
                <a:latin typeface="黑体" panose="02010609060101010101" pitchFamily="49" charset="-122"/>
                <a:ea typeface="黑体" panose="02010609060101010101" pitchFamily="49" charset="-122"/>
              </a:rPr>
              <a:t>纤</a:t>
            </a:r>
            <a:r>
              <a:rPr lang="zh-CN" altLang="en-US" sz="1600" dirty="0" smtClean="0">
                <a:latin typeface="黑体" panose="02010609060101010101" pitchFamily="49" charset="-122"/>
                <a:ea typeface="黑体" panose="02010609060101010101" pitchFamily="49" charset="-122"/>
              </a:rPr>
              <a:t>产销平均</a:t>
            </a:r>
            <a:r>
              <a:rPr lang="en-US" altLang="zh-CN" sz="1600" dirty="0" smtClean="0">
                <a:latin typeface="黑体" panose="02010609060101010101" pitchFamily="49" charset="-122"/>
                <a:ea typeface="黑体" panose="02010609060101010101" pitchFamily="49" charset="-122"/>
              </a:rPr>
              <a:t>45%</a:t>
            </a:r>
            <a:r>
              <a:rPr lang="zh-CN" altLang="en-US" sz="1600" dirty="0">
                <a:latin typeface="黑体" panose="02010609060101010101" pitchFamily="49" charset="-122"/>
                <a:ea typeface="黑体" panose="02010609060101010101" pitchFamily="49" charset="-122"/>
              </a:rPr>
              <a:t>。</a:t>
            </a:r>
          </a:p>
          <a:p>
            <a:pPr marL="285750" indent="-285750">
              <a:lnSpc>
                <a:spcPct val="150000"/>
              </a:lnSpc>
              <a:buFont typeface="Wingdings" panose="05000000000000000000" pitchFamily="2" charset="2"/>
              <a:buChar char="Ø"/>
            </a:pPr>
            <a:r>
              <a:rPr lang="zh-CN" altLang="en-US" sz="1600" dirty="0" smtClean="0">
                <a:latin typeface="黑体" panose="02010609060101010101" pitchFamily="49" charset="-122"/>
                <a:ea typeface="黑体" panose="02010609060101010101" pitchFamily="49" charset="-122"/>
              </a:rPr>
              <a:t>本周坯布</a:t>
            </a:r>
            <a:r>
              <a:rPr lang="zh-CN" altLang="en-US" sz="1600" dirty="0">
                <a:latin typeface="黑体" panose="02010609060101010101" pitchFamily="49" charset="-122"/>
                <a:ea typeface="黑体" panose="02010609060101010101" pitchFamily="49" charset="-122"/>
              </a:rPr>
              <a:t>库存 </a:t>
            </a:r>
            <a:r>
              <a:rPr lang="en-US" altLang="zh-CN" sz="1600" dirty="0" smtClean="0">
                <a:latin typeface="黑体" panose="02010609060101010101" pitchFamily="49" charset="-122"/>
                <a:ea typeface="黑体" panose="02010609060101010101" pitchFamily="49" charset="-122"/>
              </a:rPr>
              <a:t>39.3</a:t>
            </a:r>
            <a:r>
              <a:rPr lang="zh-CN" altLang="en-US" sz="1600" dirty="0" smtClean="0">
                <a:latin typeface="黑体" panose="02010609060101010101" pitchFamily="49" charset="-122"/>
                <a:ea typeface="黑体" panose="02010609060101010101" pitchFamily="49" charset="-122"/>
              </a:rPr>
              <a:t>天</a:t>
            </a:r>
            <a:r>
              <a:rPr lang="zh-CN" altLang="en-US" sz="1600" dirty="0">
                <a:latin typeface="黑体" panose="02010609060101010101" pitchFamily="49" charset="-122"/>
                <a:ea typeface="黑体" panose="02010609060101010101" pitchFamily="49" charset="-122"/>
              </a:rPr>
              <a:t>，前</a:t>
            </a:r>
            <a:r>
              <a:rPr lang="zh-CN" altLang="en-US" sz="1600" dirty="0" smtClean="0">
                <a:latin typeface="黑体" panose="02010609060101010101" pitchFamily="49" charset="-122"/>
                <a:ea typeface="黑体" panose="02010609060101010101" pitchFamily="49" charset="-122"/>
              </a:rPr>
              <a:t>值</a:t>
            </a:r>
            <a:r>
              <a:rPr lang="en-US" altLang="zh-CN" sz="1600" dirty="0" smtClean="0">
                <a:latin typeface="黑体" panose="02010609060101010101" pitchFamily="49" charset="-122"/>
                <a:ea typeface="黑体" panose="02010609060101010101" pitchFamily="49" charset="-122"/>
              </a:rPr>
              <a:t>39</a:t>
            </a:r>
            <a:r>
              <a:rPr lang="zh-CN" altLang="en-US" sz="1600" dirty="0" smtClean="0">
                <a:latin typeface="黑体" panose="02010609060101010101" pitchFamily="49" charset="-122"/>
                <a:ea typeface="黑体" panose="02010609060101010101" pitchFamily="49" charset="-122"/>
              </a:rPr>
              <a:t>天，小幅上涨</a:t>
            </a:r>
          </a:p>
        </p:txBody>
      </p:sp>
      <p:sp>
        <p:nvSpPr>
          <p:cNvPr id="9" name="矩形 8"/>
          <p:cNvSpPr/>
          <p:nvPr/>
        </p:nvSpPr>
        <p:spPr>
          <a:xfrm>
            <a:off x="6948264" y="6273482"/>
            <a:ext cx="2905532" cy="246221"/>
          </a:xfrm>
          <a:prstGeom prst="rect">
            <a:avLst/>
          </a:prstGeom>
        </p:spPr>
        <p:txBody>
          <a:bodyPr wrap="squar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CCF,</a:t>
            </a:r>
            <a:r>
              <a:rPr lang="zh-CN" altLang="en-US" sz="1000" dirty="0">
                <a:latin typeface="仿宋" panose="02010609060101010101" pitchFamily="49" charset="-122"/>
                <a:ea typeface="仿宋" panose="02010609060101010101" pitchFamily="49" charset="-122"/>
              </a:rPr>
              <a:t>山金投资咨询部</a:t>
            </a:r>
          </a:p>
        </p:txBody>
      </p:sp>
      <p:pic>
        <p:nvPicPr>
          <p:cNvPr id="11" name="图片 10"/>
          <p:cNvPicPr>
            <a:picLocks noChangeAspect="1"/>
          </p:cNvPicPr>
          <p:nvPr/>
        </p:nvPicPr>
        <p:blipFill>
          <a:blip r:embed="rId3"/>
          <a:stretch>
            <a:fillRect/>
          </a:stretch>
        </p:blipFill>
        <p:spPr>
          <a:xfrm>
            <a:off x="4225500" y="3329000"/>
            <a:ext cx="693000" cy="200000"/>
          </a:xfrm>
          <a:prstGeom prst="rect">
            <a:avLst/>
          </a:prstGeom>
        </p:spPr>
      </p:pic>
      <p:pic>
        <p:nvPicPr>
          <p:cNvPr id="3" name="图片 2"/>
          <p:cNvPicPr>
            <a:picLocks noChangeAspect="1"/>
          </p:cNvPicPr>
          <p:nvPr/>
        </p:nvPicPr>
        <p:blipFill>
          <a:blip r:embed="rId4"/>
          <a:stretch>
            <a:fillRect/>
          </a:stretch>
        </p:blipFill>
        <p:spPr>
          <a:xfrm>
            <a:off x="262301" y="2394015"/>
            <a:ext cx="4054191" cy="2165260"/>
          </a:xfrm>
          <a:prstGeom prst="rect">
            <a:avLst/>
          </a:prstGeom>
        </p:spPr>
      </p:pic>
      <p:pic>
        <p:nvPicPr>
          <p:cNvPr id="8" name="内容占位符 7"/>
          <p:cNvPicPr>
            <a:picLocks noGrp="1" noChangeAspect="1"/>
          </p:cNvPicPr>
          <p:nvPr>
            <p:ph idx="1"/>
          </p:nvPr>
        </p:nvPicPr>
        <p:blipFill>
          <a:blip r:embed="rId5"/>
          <a:stretch>
            <a:fillRect/>
          </a:stretch>
        </p:blipFill>
        <p:spPr>
          <a:xfrm>
            <a:off x="4407485" y="2378506"/>
            <a:ext cx="4124955" cy="2180770"/>
          </a:xfrm>
          <a:prstGeom prst="rect">
            <a:avLst/>
          </a:prstGeom>
        </p:spPr>
      </p:pic>
      <p:pic>
        <p:nvPicPr>
          <p:cNvPr id="12" name="图片 11"/>
          <p:cNvPicPr>
            <a:picLocks noChangeAspect="1"/>
          </p:cNvPicPr>
          <p:nvPr/>
        </p:nvPicPr>
        <p:blipFill>
          <a:blip r:embed="rId6"/>
          <a:stretch>
            <a:fillRect/>
          </a:stretch>
        </p:blipFill>
        <p:spPr>
          <a:xfrm>
            <a:off x="2089869" y="4559275"/>
            <a:ext cx="4505334" cy="22191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ctr"/>
            <a:r>
              <a:rPr lang="zh-CN" altLang="en-US" sz="3000" dirty="0" smtClean="0"/>
              <a:t>第四部分</a:t>
            </a:r>
            <a:r>
              <a:rPr lang="zh-CN" altLang="en-US" sz="3000" dirty="0"/>
              <a:t>：</a:t>
            </a:r>
            <a:r>
              <a:rPr lang="zh-CN" altLang="en-US" sz="3200" dirty="0"/>
              <a:t>成本利润</a:t>
            </a:r>
            <a:r>
              <a:rPr lang="zh-CN" altLang="en-US" sz="3000" dirty="0"/>
              <a:t>情况</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359" y="611705"/>
            <a:ext cx="9024190" cy="1143000"/>
          </a:xfrm>
        </p:spPr>
        <p:txBody>
          <a:bodyPr/>
          <a:lstStyle/>
          <a:p>
            <a:r>
              <a:rPr lang="zh-CN" altLang="en-US" dirty="0"/>
              <a:t/>
            </a:r>
            <a:br>
              <a:rPr lang="zh-CN" altLang="en-US" dirty="0"/>
            </a:br>
            <a:r>
              <a:rPr lang="en-US" altLang="zh-CN" sz="2800" dirty="0"/>
              <a:t>4</a:t>
            </a:r>
            <a:r>
              <a:rPr lang="en-US" altLang="zh-CN" sz="2800" dirty="0" smtClean="0"/>
              <a:t>.1 </a:t>
            </a:r>
            <a:r>
              <a:rPr lang="zh-CN" altLang="en-US" sz="2800" dirty="0"/>
              <a:t>成本</a:t>
            </a:r>
            <a:r>
              <a:rPr lang="en-US" altLang="zh-CN" sz="2800" dirty="0"/>
              <a:t>PX</a:t>
            </a:r>
            <a:r>
              <a:rPr lang="zh-CN" altLang="en-US" sz="2800" dirty="0" smtClean="0"/>
              <a:t>：</a:t>
            </a:r>
            <a:r>
              <a:rPr lang="en-US" altLang="zh-CN" sz="2800" dirty="0" smtClean="0"/>
              <a:t>PX</a:t>
            </a:r>
            <a:r>
              <a:rPr lang="zh-CN" altLang="en-US" sz="2800" dirty="0" smtClean="0"/>
              <a:t>整体跟随原油波动，供需端后期有改善。</a:t>
            </a:r>
            <a:endParaRPr lang="zh-CN" altLang="en-US" sz="2800" dirty="0"/>
          </a:p>
        </p:txBody>
      </p:sp>
      <p:sp>
        <p:nvSpPr>
          <p:cNvPr id="10" name="矩形 9"/>
          <p:cNvSpPr/>
          <p:nvPr/>
        </p:nvSpPr>
        <p:spPr>
          <a:xfrm>
            <a:off x="17359" y="1891101"/>
            <a:ext cx="8875121" cy="1569660"/>
          </a:xfrm>
          <a:prstGeom prst="rect">
            <a:avLst/>
          </a:prstGeom>
        </p:spPr>
        <p:txBody>
          <a:bodyPr wrap="square">
            <a:spAutoFit/>
          </a:bodyPr>
          <a:lstStyle/>
          <a:p>
            <a:pPr marL="285750" indent="-285750">
              <a:buFont typeface="Wingdings" panose="05000000000000000000" pitchFamily="2" charset="2"/>
              <a:buChar char="Ø"/>
            </a:pPr>
            <a:r>
              <a:rPr lang="zh-CN" altLang="en-US" sz="1600" dirty="0" smtClean="0">
                <a:latin typeface="黑体" panose="02010609060101010101" pitchFamily="49" charset="-122"/>
                <a:ea typeface="黑体" panose="02010609060101010101" pitchFamily="49" charset="-122"/>
              </a:rPr>
              <a:t>本周</a:t>
            </a:r>
            <a:r>
              <a:rPr lang="en-US" altLang="zh-CN" sz="1600" dirty="0" smtClean="0">
                <a:latin typeface="黑体" panose="02010609060101010101" pitchFamily="49" charset="-122"/>
                <a:ea typeface="黑体" panose="02010609060101010101" pitchFamily="49" charset="-122"/>
              </a:rPr>
              <a:t>PX</a:t>
            </a:r>
            <a:r>
              <a:rPr lang="zh-CN" altLang="en-US" sz="1600" dirty="0" smtClean="0">
                <a:latin typeface="黑体" panose="02010609060101010101" pitchFamily="49" charset="-122"/>
                <a:ea typeface="黑体" panose="02010609060101010101" pitchFamily="49" charset="-122"/>
              </a:rPr>
              <a:t>价格小幅上涨，截至本周四</a:t>
            </a:r>
            <a:r>
              <a:rPr lang="en-US" altLang="zh-CN" sz="1600" dirty="0" smtClean="0">
                <a:latin typeface="黑体" panose="02010609060101010101" pitchFamily="49" charset="-122"/>
                <a:ea typeface="黑体" panose="02010609060101010101" pitchFamily="49" charset="-122"/>
              </a:rPr>
              <a:t>950</a:t>
            </a:r>
            <a:r>
              <a:rPr lang="zh-CN" altLang="en-US" sz="1600" dirty="0" smtClean="0">
                <a:latin typeface="黑体" panose="02010609060101010101" pitchFamily="49" charset="-122"/>
                <a:ea typeface="黑体" panose="02010609060101010101" pitchFamily="49" charset="-122"/>
              </a:rPr>
              <a:t>美元</a:t>
            </a:r>
            <a:r>
              <a:rPr lang="en-US" altLang="zh-CN" sz="1600" dirty="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吨（</a:t>
            </a:r>
            <a:r>
              <a:rPr lang="en-US" altLang="zh-CN" sz="1600" dirty="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1.4%</a:t>
            </a:r>
            <a:r>
              <a:rPr lang="zh-CN" altLang="en-US" sz="1600" dirty="0" smtClean="0">
                <a:latin typeface="黑体" panose="02010609060101010101" pitchFamily="49" charset="-122"/>
                <a:ea typeface="黑体" panose="02010609060101010101" pitchFamily="49" charset="-122"/>
              </a:rPr>
              <a:t>），成本端原油上涨（</a:t>
            </a:r>
            <a:r>
              <a:rPr lang="en-US" altLang="zh-CN" sz="1600" dirty="0" smtClean="0">
                <a:latin typeface="黑体" panose="02010609060101010101" pitchFamily="49" charset="-122"/>
                <a:ea typeface="黑体" panose="02010609060101010101" pitchFamily="49" charset="-122"/>
              </a:rPr>
              <a:t>+2.3%</a:t>
            </a:r>
            <a:r>
              <a:rPr lang="zh-CN" altLang="en-US" sz="1600" dirty="0" smtClean="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下游</a:t>
            </a:r>
            <a:r>
              <a:rPr lang="en-US" altLang="zh-CN" sz="1600" dirty="0" smtClean="0">
                <a:latin typeface="黑体" panose="02010609060101010101" pitchFamily="49" charset="-122"/>
                <a:ea typeface="黑体" panose="02010609060101010101" pitchFamily="49" charset="-122"/>
              </a:rPr>
              <a:t>TA</a:t>
            </a:r>
            <a:r>
              <a:rPr lang="zh-CN" altLang="en-US" sz="1600" dirty="0">
                <a:latin typeface="黑体" panose="02010609060101010101" pitchFamily="49" charset="-122"/>
                <a:ea typeface="黑体" panose="02010609060101010101" pitchFamily="49" charset="-122"/>
              </a:rPr>
              <a:t>走</a:t>
            </a:r>
            <a:r>
              <a:rPr lang="zh-CN" altLang="en-US" sz="1600" dirty="0" smtClean="0">
                <a:latin typeface="黑体" panose="02010609060101010101" pitchFamily="49" charset="-122"/>
                <a:ea typeface="黑体" panose="02010609060101010101" pitchFamily="49" charset="-122"/>
              </a:rPr>
              <a:t>弱且聚酯产销平淡，但浙江</a:t>
            </a:r>
            <a:r>
              <a:rPr lang="zh-CN" altLang="en-US" sz="1600" dirty="0">
                <a:latin typeface="黑体" panose="02010609060101010101" pitchFamily="49" charset="-122"/>
                <a:ea typeface="黑体" panose="02010609060101010101" pitchFamily="49" charset="-122"/>
              </a:rPr>
              <a:t>石化</a:t>
            </a:r>
            <a:r>
              <a:rPr lang="en-US" altLang="zh-CN" sz="1600" dirty="0">
                <a:latin typeface="黑体" panose="02010609060101010101" pitchFamily="49" charset="-122"/>
                <a:ea typeface="黑体" panose="02010609060101010101" pitchFamily="49" charset="-122"/>
              </a:rPr>
              <a:t>PX</a:t>
            </a:r>
            <a:r>
              <a:rPr lang="zh-CN" altLang="en-US" sz="1600" dirty="0">
                <a:latin typeface="黑体" panose="02010609060101010101" pitchFamily="49" charset="-122"/>
                <a:ea typeface="黑体" panose="02010609060101010101" pitchFamily="49" charset="-122"/>
              </a:rPr>
              <a:t>装置</a:t>
            </a:r>
            <a:r>
              <a:rPr lang="zh-CN" altLang="en-US" sz="1600" dirty="0" smtClean="0">
                <a:latin typeface="黑体" panose="02010609060101010101" pitchFamily="49" charset="-122"/>
                <a:ea typeface="黑体" panose="02010609060101010101" pitchFamily="49" charset="-122"/>
              </a:rPr>
              <a:t>负荷维持</a:t>
            </a:r>
            <a:r>
              <a:rPr lang="zh-CN" altLang="en-US" sz="1600" dirty="0">
                <a:latin typeface="黑体" panose="02010609060101010101" pitchFamily="49" charset="-122"/>
                <a:ea typeface="黑体" panose="02010609060101010101" pitchFamily="49" charset="-122"/>
              </a:rPr>
              <a:t>低水平状态</a:t>
            </a:r>
            <a:r>
              <a:rPr lang="zh-CN" altLang="en-US" sz="1600" dirty="0" smtClean="0">
                <a:latin typeface="黑体" panose="02010609060101010101" pitchFamily="49" charset="-122"/>
                <a:ea typeface="黑体" panose="02010609060101010101" pitchFamily="49" charset="-122"/>
              </a:rPr>
              <a:t>，预计后期跟随原油在</a:t>
            </a:r>
            <a:r>
              <a:rPr lang="en-US" altLang="zh-CN" sz="1600" dirty="0" smtClean="0">
                <a:latin typeface="黑体" panose="02010609060101010101" pitchFamily="49" charset="-122"/>
                <a:ea typeface="黑体" panose="02010609060101010101" pitchFamily="49" charset="-122"/>
              </a:rPr>
              <a:t>920-960</a:t>
            </a:r>
            <a:r>
              <a:rPr lang="zh-CN" altLang="en-US" sz="1600" dirty="0">
                <a:latin typeface="黑体" panose="02010609060101010101" pitchFamily="49" charset="-122"/>
                <a:ea typeface="黑体" panose="02010609060101010101" pitchFamily="49" charset="-122"/>
              </a:rPr>
              <a:t>美元</a:t>
            </a:r>
            <a:r>
              <a:rPr lang="en-US" altLang="zh-CN" sz="1600" dirty="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吨区间震荡。</a:t>
            </a:r>
            <a:endParaRPr lang="en-US" altLang="zh-CN" sz="1600" dirty="0" smtClean="0">
              <a:latin typeface="黑体" panose="02010609060101010101" pitchFamily="49" charset="-122"/>
              <a:ea typeface="黑体" panose="02010609060101010101" pitchFamily="49" charset="-122"/>
            </a:endParaRPr>
          </a:p>
          <a:p>
            <a:pPr marL="285750" indent="-285750">
              <a:buFont typeface="Wingdings" panose="05000000000000000000" pitchFamily="2" charset="2"/>
              <a:buChar char="Ø"/>
            </a:pPr>
            <a:r>
              <a:rPr lang="zh-CN" altLang="en-US" sz="1600" dirty="0" smtClean="0">
                <a:latin typeface="黑体" panose="02010609060101010101" pitchFamily="49" charset="-122"/>
                <a:ea typeface="黑体" panose="02010609060101010101" pitchFamily="49" charset="-122"/>
              </a:rPr>
              <a:t>石脑油</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布伦特价差</a:t>
            </a:r>
            <a:r>
              <a:rPr lang="en-US" altLang="zh-CN" sz="1600" dirty="0" smtClean="0">
                <a:latin typeface="黑体" panose="02010609060101010101" pitchFamily="49" charset="-122"/>
                <a:ea typeface="黑体" panose="02010609060101010101" pitchFamily="49" charset="-122"/>
              </a:rPr>
              <a:t>164</a:t>
            </a:r>
            <a:r>
              <a:rPr lang="zh-CN" altLang="en-US" sz="1600" dirty="0" smtClean="0">
                <a:latin typeface="黑体" panose="02010609060101010101" pitchFamily="49" charset="-122"/>
                <a:ea typeface="黑体" panose="02010609060101010101" pitchFamily="49" charset="-122"/>
              </a:rPr>
              <a:t>美元</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吨，冲高回落。当前夏季出行基本结束，裂解价差区间震荡，</a:t>
            </a:r>
            <a:r>
              <a:rPr lang="en-US" altLang="zh-CN" sz="1600" dirty="0" smtClean="0">
                <a:latin typeface="黑体" panose="02010609060101010101" pitchFamily="49" charset="-122"/>
                <a:ea typeface="黑体" panose="02010609060101010101" pitchFamily="49" charset="-122"/>
              </a:rPr>
              <a:t>PX-</a:t>
            </a:r>
            <a:r>
              <a:rPr lang="zh-CN" altLang="en-US" sz="1600" dirty="0" smtClean="0">
                <a:latin typeface="黑体" panose="02010609060101010101" pitchFamily="49" charset="-122"/>
                <a:ea typeface="黑体" panose="02010609060101010101" pitchFamily="49" charset="-122"/>
              </a:rPr>
              <a:t>石脑油价差小幅上涨，目前至</a:t>
            </a:r>
            <a:r>
              <a:rPr lang="en-US" altLang="zh-CN" sz="1600" dirty="0" smtClean="0">
                <a:latin typeface="黑体" panose="02010609060101010101" pitchFamily="49" charset="-122"/>
                <a:ea typeface="黑体" panose="02010609060101010101" pitchFamily="49" charset="-122"/>
              </a:rPr>
              <a:t>279</a:t>
            </a:r>
            <a:r>
              <a:rPr lang="zh-CN" altLang="en-US" sz="1600" dirty="0" smtClean="0">
                <a:latin typeface="黑体" panose="02010609060101010101" pitchFamily="49" charset="-122"/>
                <a:ea typeface="黑体" panose="02010609060101010101" pitchFamily="49" charset="-122"/>
              </a:rPr>
              <a:t>美元</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吨（</a:t>
            </a:r>
            <a:r>
              <a:rPr lang="en-US" altLang="zh-CN" sz="1600" dirty="0" smtClean="0">
                <a:latin typeface="黑体" panose="02010609060101010101" pitchFamily="49" charset="-122"/>
                <a:ea typeface="黑体" panose="02010609060101010101" pitchFamily="49" charset="-122"/>
              </a:rPr>
              <a:t>+1.8%</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PX</a:t>
            </a:r>
            <a:r>
              <a:rPr lang="zh-CN" altLang="en-US" sz="1600" dirty="0" smtClean="0">
                <a:latin typeface="黑体" panose="02010609060101010101" pitchFamily="49" charset="-122"/>
                <a:ea typeface="黑体" panose="02010609060101010101" pitchFamily="49" charset="-122"/>
              </a:rPr>
              <a:t>新产能兑现结束</a:t>
            </a:r>
            <a:r>
              <a:rPr lang="zh-CN" altLang="en-US" sz="1600" dirty="0">
                <a:latin typeface="黑体" panose="02010609060101010101" pitchFamily="49" charset="-122"/>
                <a:ea typeface="黑体" panose="02010609060101010101" pitchFamily="49" charset="-122"/>
              </a:rPr>
              <a:t>，国内</a:t>
            </a:r>
            <a:r>
              <a:rPr lang="en-US" altLang="zh-CN" sz="1600" dirty="0">
                <a:latin typeface="黑体" panose="02010609060101010101" pitchFamily="49" charset="-122"/>
                <a:ea typeface="黑体" panose="02010609060101010101" pitchFamily="49" charset="-122"/>
              </a:rPr>
              <a:t>PX</a:t>
            </a:r>
            <a:r>
              <a:rPr lang="zh-CN" altLang="en-US" sz="1600" dirty="0">
                <a:latin typeface="黑体" panose="02010609060101010101" pitchFamily="49" charset="-122"/>
                <a:ea typeface="黑体" panose="02010609060101010101" pitchFamily="49" charset="-122"/>
              </a:rPr>
              <a:t>供需矛盾有望改善。</a:t>
            </a:r>
            <a:endParaRPr lang="zh-CN" altLang="en-US" sz="1600" dirty="0" smtClean="0">
              <a:latin typeface="黑体" panose="02010609060101010101" pitchFamily="49" charset="-122"/>
              <a:ea typeface="黑体" panose="02010609060101010101" pitchFamily="49" charset="-122"/>
            </a:endParaRPr>
          </a:p>
        </p:txBody>
      </p:sp>
      <p:sp>
        <p:nvSpPr>
          <p:cNvPr id="13" name="矩形 12"/>
          <p:cNvSpPr/>
          <p:nvPr/>
        </p:nvSpPr>
        <p:spPr>
          <a:xfrm>
            <a:off x="6984342" y="6309320"/>
            <a:ext cx="1980029"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Wind</a:t>
            </a:r>
            <a:r>
              <a:rPr lang="zh-CN" altLang="en-US" sz="1000" dirty="0" smtClean="0">
                <a:latin typeface="仿宋" panose="02010609060101010101" pitchFamily="49" charset="-122"/>
                <a:ea typeface="仿宋" panose="02010609060101010101" pitchFamily="49" charset="-122"/>
              </a:rPr>
              <a:t>，</a:t>
            </a:r>
            <a:r>
              <a:rPr lang="zh-CN" altLang="en-US" sz="1000" dirty="0">
                <a:latin typeface="仿宋" panose="02010609060101010101" pitchFamily="49" charset="-122"/>
                <a:ea typeface="仿宋" panose="02010609060101010101" pitchFamily="49" charset="-122"/>
              </a:rPr>
              <a:t>山金投资咨询</a:t>
            </a:r>
          </a:p>
        </p:txBody>
      </p:sp>
      <p:pic>
        <p:nvPicPr>
          <p:cNvPr id="4" name="图片 3"/>
          <p:cNvPicPr>
            <a:picLocks noChangeAspect="1"/>
          </p:cNvPicPr>
          <p:nvPr/>
        </p:nvPicPr>
        <p:blipFill>
          <a:blip r:embed="rId3"/>
          <a:stretch>
            <a:fillRect/>
          </a:stretch>
        </p:blipFill>
        <p:spPr>
          <a:xfrm>
            <a:off x="107504" y="3567167"/>
            <a:ext cx="4347415" cy="2394854"/>
          </a:xfrm>
          <a:prstGeom prst="rect">
            <a:avLst/>
          </a:prstGeom>
        </p:spPr>
      </p:pic>
      <p:pic>
        <p:nvPicPr>
          <p:cNvPr id="5" name="图片 4"/>
          <p:cNvPicPr>
            <a:picLocks noChangeAspect="1"/>
          </p:cNvPicPr>
          <p:nvPr/>
        </p:nvPicPr>
        <p:blipFill>
          <a:blip r:embed="rId4"/>
          <a:stretch>
            <a:fillRect/>
          </a:stretch>
        </p:blipFill>
        <p:spPr>
          <a:xfrm>
            <a:off x="4568670" y="3567168"/>
            <a:ext cx="4472879" cy="239485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08720"/>
            <a:ext cx="8496944" cy="1143000"/>
          </a:xfrm>
        </p:spPr>
        <p:txBody>
          <a:bodyPr/>
          <a:lstStyle/>
          <a:p>
            <a:r>
              <a:rPr lang="en-US" altLang="zh-CN" sz="2800" dirty="0"/>
              <a:t>4</a:t>
            </a:r>
            <a:r>
              <a:rPr lang="en-US" altLang="zh-CN" sz="2800" dirty="0" smtClean="0"/>
              <a:t>.2 PTA</a:t>
            </a:r>
            <a:r>
              <a:rPr lang="zh-CN" altLang="en-US" sz="2800" dirty="0" smtClean="0"/>
              <a:t>与原油比值小幅走强</a:t>
            </a:r>
            <a:r>
              <a:rPr lang="zh-CN" altLang="en-US" dirty="0">
                <a:latin typeface="黑体" panose="02010609060101010101" pitchFamily="49" charset="-122"/>
                <a:ea typeface="黑体" panose="02010609060101010101" pitchFamily="49" charset="-122"/>
              </a:rPr>
              <a:t/>
            </a:r>
            <a:br>
              <a:rPr lang="zh-CN" altLang="en-US" dirty="0">
                <a:latin typeface="黑体" panose="02010609060101010101" pitchFamily="49" charset="-122"/>
                <a:ea typeface="黑体" panose="02010609060101010101" pitchFamily="49" charset="-122"/>
              </a:rPr>
            </a:br>
            <a:endParaRPr lang="zh-CN" altLang="en-US" dirty="0"/>
          </a:p>
        </p:txBody>
      </p:sp>
      <p:sp>
        <p:nvSpPr>
          <p:cNvPr id="3" name="内容占位符 2"/>
          <p:cNvSpPr>
            <a:spLocks noGrp="1"/>
          </p:cNvSpPr>
          <p:nvPr>
            <p:ph idx="1"/>
          </p:nvPr>
        </p:nvSpPr>
        <p:spPr>
          <a:xfrm>
            <a:off x="251520" y="1628800"/>
            <a:ext cx="7787208" cy="1108719"/>
          </a:xfrm>
        </p:spPr>
        <p:txBody>
          <a:bodyPr/>
          <a:lstStyle/>
          <a:p>
            <a:pPr marL="285750" indent="-285750">
              <a:lnSpc>
                <a:spcPct val="150000"/>
              </a:lnSpc>
              <a:spcBef>
                <a:spcPct val="0"/>
              </a:spcBef>
              <a:buFont typeface="Wingdings" panose="05000000000000000000" pitchFamily="2" charset="2"/>
              <a:buChar char="Ø"/>
            </a:pPr>
            <a:r>
              <a:rPr lang="zh-CN" altLang="en-US" sz="1800" kern="1200" dirty="0" smtClean="0">
                <a:solidFill>
                  <a:schemeClr val="tx1"/>
                </a:solidFill>
                <a:latin typeface="黑体" panose="02010609060101010101" pitchFamily="49" charset="-122"/>
                <a:ea typeface="黑体" panose="02010609060101010101" pitchFamily="49" charset="-122"/>
              </a:rPr>
              <a:t>本周</a:t>
            </a:r>
            <a:r>
              <a:rPr lang="en-US" altLang="zh-CN" sz="1800" kern="1200" dirty="0" smtClean="0">
                <a:solidFill>
                  <a:schemeClr val="tx1"/>
                </a:solidFill>
                <a:latin typeface="黑体" panose="02010609060101010101" pitchFamily="49" charset="-122"/>
                <a:ea typeface="黑体" panose="02010609060101010101" pitchFamily="49" charset="-122"/>
              </a:rPr>
              <a:t>PTA</a:t>
            </a:r>
            <a:r>
              <a:rPr lang="zh-CN" altLang="en-US" sz="1800" kern="1200" dirty="0">
                <a:solidFill>
                  <a:schemeClr val="tx1"/>
                </a:solidFill>
                <a:latin typeface="黑体" panose="02010609060101010101" pitchFamily="49" charset="-122"/>
                <a:ea typeface="黑体" panose="02010609060101010101" pitchFamily="49" charset="-122"/>
              </a:rPr>
              <a:t>与原油</a:t>
            </a:r>
            <a:r>
              <a:rPr lang="zh-CN" altLang="en-US" sz="1800" kern="1200" dirty="0" smtClean="0">
                <a:solidFill>
                  <a:schemeClr val="tx1"/>
                </a:solidFill>
                <a:latin typeface="黑体" panose="02010609060101010101" pitchFamily="49" charset="-122"/>
                <a:ea typeface="黑体" panose="02010609060101010101" pitchFamily="49" charset="-122"/>
              </a:rPr>
              <a:t>比值小幅走强，当前在</a:t>
            </a:r>
            <a:r>
              <a:rPr lang="en-US" altLang="zh-CN" sz="1800" kern="1200" dirty="0" smtClean="0">
                <a:solidFill>
                  <a:schemeClr val="tx1"/>
                </a:solidFill>
                <a:latin typeface="黑体" panose="02010609060101010101" pitchFamily="49" charset="-122"/>
                <a:ea typeface="黑体" panose="02010609060101010101" pitchFamily="49" charset="-122"/>
              </a:rPr>
              <a:t>74.67</a:t>
            </a:r>
            <a:r>
              <a:rPr lang="zh-CN" altLang="en-US" sz="1800" kern="1200" dirty="0" smtClean="0">
                <a:solidFill>
                  <a:schemeClr val="tx1"/>
                </a:solidFill>
                <a:latin typeface="黑体" panose="02010609060101010101" pitchFamily="49" charset="-122"/>
                <a:ea typeface="黑体" panose="02010609060101010101" pitchFamily="49" charset="-122"/>
              </a:rPr>
              <a:t>附近，</a:t>
            </a:r>
            <a:r>
              <a:rPr lang="zh-CN" altLang="en-US" sz="1800" kern="1200" dirty="0">
                <a:solidFill>
                  <a:schemeClr val="tx1"/>
                </a:solidFill>
                <a:latin typeface="黑体" panose="02010609060101010101" pitchFamily="49" charset="-122"/>
                <a:ea typeface="黑体" panose="02010609060101010101" pitchFamily="49" charset="-122"/>
              </a:rPr>
              <a:t>因</a:t>
            </a:r>
            <a:r>
              <a:rPr lang="en-US" altLang="zh-CN" sz="1800" kern="1200" dirty="0" smtClean="0">
                <a:solidFill>
                  <a:schemeClr val="tx1"/>
                </a:solidFill>
                <a:latin typeface="黑体" panose="02010609060101010101" pitchFamily="49" charset="-122"/>
                <a:ea typeface="黑体" panose="02010609060101010101" pitchFamily="49" charset="-122"/>
              </a:rPr>
              <a:t>PTA</a:t>
            </a:r>
            <a:r>
              <a:rPr lang="zh-CN" altLang="en-US" sz="1800" kern="1200" dirty="0" smtClean="0">
                <a:solidFill>
                  <a:schemeClr val="tx1"/>
                </a:solidFill>
                <a:latin typeface="黑体" panose="02010609060101010101" pitchFamily="49" charset="-122"/>
                <a:ea typeface="黑体" panose="02010609060101010101" pitchFamily="49" charset="-122"/>
              </a:rPr>
              <a:t>供应端大幅收紧，聚酯产销清淡，比值小幅走强，但后期聚酯联合减产，</a:t>
            </a:r>
            <a:r>
              <a:rPr lang="en-US" altLang="zh-CN" sz="1800" kern="1200" dirty="0" smtClean="0">
                <a:solidFill>
                  <a:schemeClr val="tx1"/>
                </a:solidFill>
                <a:latin typeface="黑体" panose="02010609060101010101" pitchFamily="49" charset="-122"/>
                <a:ea typeface="黑体" panose="02010609060101010101" pitchFamily="49" charset="-122"/>
              </a:rPr>
              <a:t>TA</a:t>
            </a:r>
            <a:r>
              <a:rPr lang="zh-CN" altLang="en-US" sz="1800" kern="1200" dirty="0" smtClean="0">
                <a:solidFill>
                  <a:schemeClr val="tx1"/>
                </a:solidFill>
                <a:latin typeface="黑体" panose="02010609060101010101" pitchFamily="49" charset="-122"/>
                <a:ea typeface="黑体" panose="02010609060101010101" pitchFamily="49" charset="-122"/>
              </a:rPr>
              <a:t>或偏弱震荡，估值</a:t>
            </a:r>
            <a:r>
              <a:rPr lang="zh-CN" altLang="en-US" sz="1800" kern="1200" dirty="0">
                <a:solidFill>
                  <a:schemeClr val="tx1"/>
                </a:solidFill>
                <a:latin typeface="黑体" panose="02010609060101010101" pitchFamily="49" charset="-122"/>
                <a:ea typeface="黑体" panose="02010609060101010101" pitchFamily="49" charset="-122"/>
              </a:rPr>
              <a:t>将持续</a:t>
            </a:r>
            <a:r>
              <a:rPr lang="zh-CN" altLang="en-US" sz="1800" kern="1200" dirty="0" smtClean="0">
                <a:solidFill>
                  <a:schemeClr val="tx1"/>
                </a:solidFill>
                <a:latin typeface="黑体" panose="02010609060101010101" pitchFamily="49" charset="-122"/>
                <a:ea typeface="黑体" panose="02010609060101010101" pitchFamily="49" charset="-122"/>
              </a:rPr>
              <a:t>低位。</a:t>
            </a:r>
            <a:r>
              <a:rPr lang="zh-CN" altLang="en-US" sz="1800" kern="1200" dirty="0">
                <a:solidFill>
                  <a:schemeClr val="tx1"/>
                </a:solidFill>
                <a:latin typeface="黑体" panose="02010609060101010101" pitchFamily="49" charset="-122"/>
                <a:ea typeface="黑体" panose="02010609060101010101" pitchFamily="49" charset="-122"/>
              </a:rPr>
              <a:t/>
            </a:r>
            <a:br>
              <a:rPr lang="zh-CN" altLang="en-US" sz="1800" kern="1200" dirty="0">
                <a:solidFill>
                  <a:schemeClr val="tx1"/>
                </a:solidFill>
                <a:latin typeface="黑体" panose="02010609060101010101" pitchFamily="49" charset="-122"/>
                <a:ea typeface="黑体" panose="02010609060101010101" pitchFamily="49" charset="-122"/>
              </a:rPr>
            </a:br>
            <a:endParaRPr lang="zh-CN" altLang="en-US" sz="1800" kern="1200" dirty="0">
              <a:solidFill>
                <a:schemeClr val="tx1"/>
              </a:solidFill>
              <a:latin typeface="黑体" panose="02010609060101010101" pitchFamily="49" charset="-122"/>
              <a:ea typeface="黑体" panose="02010609060101010101" pitchFamily="49" charset="-122"/>
            </a:endParaRPr>
          </a:p>
        </p:txBody>
      </p:sp>
      <p:sp>
        <p:nvSpPr>
          <p:cNvPr id="8" name="矩形 7"/>
          <p:cNvSpPr/>
          <p:nvPr/>
        </p:nvSpPr>
        <p:spPr>
          <a:xfrm>
            <a:off x="6792768" y="6381328"/>
            <a:ext cx="1980029"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Wind</a:t>
            </a:r>
            <a:r>
              <a:rPr lang="zh-CN" altLang="en-US" sz="1000" dirty="0" smtClean="0">
                <a:latin typeface="仿宋" panose="02010609060101010101" pitchFamily="49" charset="-122"/>
                <a:ea typeface="仿宋" panose="02010609060101010101" pitchFamily="49" charset="-122"/>
              </a:rPr>
              <a:t>，</a:t>
            </a:r>
            <a:r>
              <a:rPr lang="zh-CN" altLang="en-US" sz="1000" dirty="0">
                <a:latin typeface="仿宋" panose="02010609060101010101" pitchFamily="49" charset="-122"/>
                <a:ea typeface="仿宋" panose="02010609060101010101" pitchFamily="49" charset="-122"/>
              </a:rPr>
              <a:t>山金投资咨询</a:t>
            </a:r>
          </a:p>
        </p:txBody>
      </p:sp>
      <p:pic>
        <p:nvPicPr>
          <p:cNvPr id="6" name="图片 5"/>
          <p:cNvPicPr>
            <a:picLocks noChangeAspect="1"/>
          </p:cNvPicPr>
          <p:nvPr/>
        </p:nvPicPr>
        <p:blipFill>
          <a:blip r:embed="rId2"/>
          <a:stretch>
            <a:fillRect/>
          </a:stretch>
        </p:blipFill>
        <p:spPr>
          <a:xfrm>
            <a:off x="1547664" y="2968264"/>
            <a:ext cx="4639458" cy="31397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58416"/>
            <a:ext cx="8496944" cy="1143000"/>
          </a:xfrm>
        </p:spPr>
        <p:txBody>
          <a:bodyPr/>
          <a:lstStyle/>
          <a:p>
            <a:r>
              <a:rPr lang="en-US" altLang="zh-CN" sz="2800" dirty="0"/>
              <a:t>4</a:t>
            </a:r>
            <a:r>
              <a:rPr lang="en-US" altLang="zh-CN" sz="2800" dirty="0" smtClean="0"/>
              <a:t>.3 </a:t>
            </a:r>
            <a:r>
              <a:rPr lang="en-US" altLang="zh-CN" sz="2800" dirty="0"/>
              <a:t>PTA</a:t>
            </a:r>
            <a:r>
              <a:rPr lang="zh-CN" altLang="en-US" sz="2800" dirty="0"/>
              <a:t>现货</a:t>
            </a:r>
            <a:r>
              <a:rPr lang="zh-CN" altLang="en-US" sz="2800" dirty="0" smtClean="0"/>
              <a:t>加工费冲高回落，预计后期或在</a:t>
            </a:r>
            <a:r>
              <a:rPr lang="en-US" altLang="zh-CN" sz="2800" dirty="0" smtClean="0"/>
              <a:t>500</a:t>
            </a:r>
            <a:r>
              <a:rPr lang="zh-CN" altLang="en-US" sz="2800" dirty="0" smtClean="0"/>
              <a:t>附近</a:t>
            </a:r>
            <a:endParaRPr lang="zh-CN" altLang="en-US" sz="2800" dirty="0"/>
          </a:p>
        </p:txBody>
      </p:sp>
      <p:sp>
        <p:nvSpPr>
          <p:cNvPr id="3" name="内容占位符 2"/>
          <p:cNvSpPr>
            <a:spLocks noGrp="1"/>
          </p:cNvSpPr>
          <p:nvPr>
            <p:ph idx="1"/>
          </p:nvPr>
        </p:nvSpPr>
        <p:spPr>
          <a:xfrm>
            <a:off x="251520" y="1764945"/>
            <a:ext cx="7787208" cy="1108719"/>
          </a:xfrm>
        </p:spPr>
        <p:txBody>
          <a:bodyPr/>
          <a:lstStyle/>
          <a:p>
            <a:pPr marL="285750" indent="-285750">
              <a:lnSpc>
                <a:spcPct val="150000"/>
              </a:lnSpc>
              <a:spcBef>
                <a:spcPct val="0"/>
              </a:spcBef>
              <a:buFont typeface="Wingdings" panose="05000000000000000000" pitchFamily="2" charset="2"/>
              <a:buChar char="Ø"/>
            </a:pPr>
            <a:r>
              <a:rPr lang="en-US" altLang="zh-CN" sz="1600" kern="1200" dirty="0" smtClean="0">
                <a:solidFill>
                  <a:schemeClr val="tx1"/>
                </a:solidFill>
                <a:latin typeface="黑体" panose="02010609060101010101" pitchFamily="49" charset="-122"/>
                <a:ea typeface="黑体" panose="02010609060101010101" pitchFamily="49" charset="-122"/>
              </a:rPr>
              <a:t>7</a:t>
            </a:r>
            <a:r>
              <a:rPr lang="zh-CN" altLang="en-US" sz="1600" kern="1200" dirty="0" smtClean="0">
                <a:solidFill>
                  <a:schemeClr val="tx1"/>
                </a:solidFill>
                <a:latin typeface="黑体" panose="02010609060101010101" pitchFamily="49" charset="-122"/>
                <a:ea typeface="黑体" panose="02010609060101010101" pitchFamily="49" charset="-122"/>
              </a:rPr>
              <a:t>月</a:t>
            </a:r>
            <a:r>
              <a:rPr lang="en-US" altLang="zh-CN" sz="1600" kern="1200" dirty="0" smtClean="0">
                <a:solidFill>
                  <a:schemeClr val="tx1"/>
                </a:solidFill>
                <a:latin typeface="黑体" panose="02010609060101010101" pitchFamily="49" charset="-122"/>
                <a:ea typeface="黑体" panose="02010609060101010101" pitchFamily="49" charset="-122"/>
              </a:rPr>
              <a:t>PTA</a:t>
            </a:r>
            <a:r>
              <a:rPr lang="zh-CN" altLang="en-US" sz="1600" kern="1200" dirty="0" smtClean="0">
                <a:solidFill>
                  <a:schemeClr val="tx1"/>
                </a:solidFill>
                <a:latin typeface="黑体" panose="02010609060101010101" pitchFamily="49" charset="-122"/>
                <a:ea typeface="黑体" panose="02010609060101010101" pitchFamily="49" charset="-122"/>
              </a:rPr>
              <a:t>供应端整体收紧，现货买卖气氛较好，加工费持续走强，</a:t>
            </a:r>
            <a:r>
              <a:rPr lang="en-US" altLang="zh-CN" sz="1600" kern="1200" dirty="0" smtClean="0">
                <a:solidFill>
                  <a:schemeClr val="tx1"/>
                </a:solidFill>
                <a:latin typeface="黑体" panose="02010609060101010101" pitchFamily="49" charset="-122"/>
                <a:ea typeface="黑体" panose="02010609060101010101" pitchFamily="49" charset="-122"/>
              </a:rPr>
              <a:t>PTA</a:t>
            </a:r>
            <a:r>
              <a:rPr lang="zh-CN" altLang="en-US" sz="1600" kern="1200" dirty="0">
                <a:solidFill>
                  <a:schemeClr val="tx1"/>
                </a:solidFill>
                <a:latin typeface="黑体" panose="02010609060101010101" pitchFamily="49" charset="-122"/>
                <a:ea typeface="黑体" panose="02010609060101010101" pitchFamily="49" charset="-122"/>
              </a:rPr>
              <a:t>企业</a:t>
            </a:r>
            <a:r>
              <a:rPr lang="zh-CN" altLang="en-US" sz="1600" kern="1200" dirty="0" smtClean="0">
                <a:solidFill>
                  <a:schemeClr val="tx1"/>
                </a:solidFill>
                <a:latin typeface="黑体" panose="02010609060101010101" pitchFamily="49" charset="-122"/>
                <a:ea typeface="黑体" panose="02010609060101010101" pitchFamily="49" charset="-122"/>
              </a:rPr>
              <a:t>利润转好，</a:t>
            </a:r>
            <a:r>
              <a:rPr lang="en-US" altLang="zh-CN" sz="1600" kern="1200" dirty="0" smtClean="0">
                <a:solidFill>
                  <a:schemeClr val="tx1"/>
                </a:solidFill>
                <a:latin typeface="黑体" panose="02010609060101010101" pitchFamily="49" charset="-122"/>
                <a:ea typeface="黑体" panose="02010609060101010101" pitchFamily="49" charset="-122"/>
              </a:rPr>
              <a:t>8</a:t>
            </a:r>
            <a:r>
              <a:rPr lang="zh-CN" altLang="en-US" sz="1600" kern="1200" dirty="0" smtClean="0">
                <a:solidFill>
                  <a:schemeClr val="tx1"/>
                </a:solidFill>
                <a:latin typeface="黑体" panose="02010609060101010101" pitchFamily="49" charset="-122"/>
                <a:ea typeface="黑体" panose="02010609060101010101" pitchFamily="49" charset="-122"/>
              </a:rPr>
              <a:t>月份中后期聚酯开始减产，高加工差小幅回落</a:t>
            </a:r>
            <a:endParaRPr lang="zh-CN" altLang="en-US" sz="1600" kern="12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7048713" y="6453336"/>
            <a:ext cx="1980029"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Wind</a:t>
            </a:r>
            <a:r>
              <a:rPr lang="zh-CN" altLang="en-US" sz="1000" dirty="0" smtClean="0">
                <a:latin typeface="仿宋" panose="02010609060101010101" pitchFamily="49" charset="-122"/>
                <a:ea typeface="仿宋" panose="02010609060101010101" pitchFamily="49" charset="-122"/>
              </a:rPr>
              <a:t>，</a:t>
            </a:r>
            <a:r>
              <a:rPr lang="zh-CN" altLang="en-US" sz="1000" dirty="0">
                <a:latin typeface="仿宋" panose="02010609060101010101" pitchFamily="49" charset="-122"/>
                <a:ea typeface="仿宋" panose="02010609060101010101" pitchFamily="49" charset="-122"/>
              </a:rPr>
              <a:t>山金投资咨询</a:t>
            </a:r>
          </a:p>
        </p:txBody>
      </p:sp>
      <p:pic>
        <p:nvPicPr>
          <p:cNvPr id="5" name="图片 4"/>
          <p:cNvPicPr>
            <a:picLocks noChangeAspect="1"/>
          </p:cNvPicPr>
          <p:nvPr/>
        </p:nvPicPr>
        <p:blipFill>
          <a:blip r:embed="rId2"/>
          <a:stretch>
            <a:fillRect/>
          </a:stretch>
        </p:blipFill>
        <p:spPr>
          <a:xfrm>
            <a:off x="1403648" y="3356992"/>
            <a:ext cx="5273497" cy="275563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387" y="606346"/>
            <a:ext cx="8229600" cy="1143000"/>
          </a:xfrm>
        </p:spPr>
        <p:txBody>
          <a:bodyPr/>
          <a:lstStyle/>
          <a:p>
            <a:pPr algn="l"/>
            <a:r>
              <a:rPr lang="en-US" altLang="zh-CN" sz="2800" dirty="0"/>
              <a:t>4</a:t>
            </a:r>
            <a:r>
              <a:rPr lang="en-US" altLang="zh-CN" sz="2800" dirty="0" smtClean="0"/>
              <a:t>.4 </a:t>
            </a:r>
            <a:r>
              <a:rPr lang="zh-CN" altLang="en-US" sz="2800" dirty="0" smtClean="0"/>
              <a:t>聚酯价格小幅下跌，利润整体收缩</a:t>
            </a:r>
            <a:endParaRPr lang="zh-CN" altLang="en-US" sz="2800" dirty="0"/>
          </a:p>
        </p:txBody>
      </p:sp>
      <p:sp>
        <p:nvSpPr>
          <p:cNvPr id="5" name="矩形 4"/>
          <p:cNvSpPr/>
          <p:nvPr/>
        </p:nvSpPr>
        <p:spPr>
          <a:xfrm>
            <a:off x="491921" y="1425846"/>
            <a:ext cx="8422779" cy="830997"/>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600" dirty="0" smtClean="0">
                <a:latin typeface="黑体" panose="02010609060101010101" pitchFamily="49" charset="-122"/>
                <a:ea typeface="黑体" panose="02010609060101010101" pitchFamily="49" charset="-122"/>
              </a:rPr>
              <a:t>本周聚酯利润整体大幅上涨，长</a:t>
            </a:r>
            <a:r>
              <a:rPr lang="zh-CN" altLang="en-US" sz="1600" dirty="0">
                <a:latin typeface="黑体" panose="02010609060101010101" pitchFamily="49" charset="-122"/>
                <a:ea typeface="黑体" panose="02010609060101010101" pitchFamily="49" charset="-122"/>
              </a:rPr>
              <a:t>丝</a:t>
            </a:r>
            <a:r>
              <a:rPr lang="en-US" altLang="zh-CN" sz="1600" dirty="0">
                <a:latin typeface="黑体" panose="02010609060101010101" pitchFamily="49" charset="-122"/>
                <a:ea typeface="黑体" panose="02010609060101010101" pitchFamily="49" charset="-122"/>
              </a:rPr>
              <a:t>POY</a:t>
            </a:r>
            <a:r>
              <a:rPr lang="zh-CN" altLang="en-US" sz="1600" dirty="0" smtClean="0">
                <a:latin typeface="黑体" panose="02010609060101010101" pitchFamily="49" charset="-122"/>
                <a:ea typeface="黑体" panose="02010609060101010101" pitchFamily="49" charset="-122"/>
              </a:rPr>
              <a:t>利润</a:t>
            </a:r>
            <a:r>
              <a:rPr lang="en-US" altLang="zh-CN" sz="1600" dirty="0" smtClean="0">
                <a:latin typeface="黑体" panose="02010609060101010101" pitchFamily="49" charset="-122"/>
                <a:ea typeface="黑体" panose="02010609060101010101" pitchFamily="49" charset="-122"/>
              </a:rPr>
              <a:t>218</a:t>
            </a:r>
            <a:r>
              <a:rPr lang="zh-CN" altLang="en-US" sz="1600" dirty="0" smtClean="0">
                <a:latin typeface="黑体" panose="02010609060101010101" pitchFamily="49" charset="-122"/>
                <a:ea typeface="黑体" panose="02010609060101010101" pitchFamily="49" charset="-122"/>
              </a:rPr>
              <a:t>元</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吨（</a:t>
            </a:r>
            <a:r>
              <a:rPr lang="en-US" altLang="zh-CN" sz="1600" dirty="0" smtClean="0">
                <a:latin typeface="黑体" panose="02010609060101010101" pitchFamily="49" charset="-122"/>
                <a:ea typeface="黑体" panose="02010609060101010101" pitchFamily="49" charset="-122"/>
              </a:rPr>
              <a:t>-41%</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DTY</a:t>
            </a:r>
            <a:r>
              <a:rPr lang="zh-CN" altLang="en-US" sz="1600" dirty="0" smtClean="0">
                <a:latin typeface="黑体" panose="02010609060101010101" pitchFamily="49" charset="-122"/>
                <a:ea typeface="黑体" panose="02010609060101010101" pitchFamily="49" charset="-122"/>
              </a:rPr>
              <a:t>利润</a:t>
            </a:r>
            <a:r>
              <a:rPr lang="en-US" altLang="zh-CN" sz="1600" dirty="0" smtClean="0">
                <a:latin typeface="黑体" panose="02010609060101010101" pitchFamily="49" charset="-122"/>
                <a:ea typeface="黑体" panose="02010609060101010101" pitchFamily="49" charset="-122"/>
              </a:rPr>
              <a:t>618</a:t>
            </a:r>
            <a:r>
              <a:rPr lang="zh-CN" altLang="en-US" sz="1600" dirty="0" smtClean="0">
                <a:latin typeface="黑体" panose="02010609060101010101" pitchFamily="49" charset="-122"/>
                <a:ea typeface="黑体" panose="02010609060101010101" pitchFamily="49" charset="-122"/>
              </a:rPr>
              <a:t>元</a:t>
            </a:r>
            <a:r>
              <a:rPr lang="en-US" altLang="zh-CN"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吨</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-11%</a:t>
            </a:r>
            <a:r>
              <a:rPr lang="zh-CN" altLang="en-US" sz="1600" dirty="0" smtClean="0">
                <a:latin typeface="黑体" panose="02010609060101010101" pitchFamily="49" charset="-122"/>
                <a:ea typeface="黑体" panose="02010609060101010101" pitchFamily="49" charset="-122"/>
              </a:rPr>
              <a:t>），短</a:t>
            </a:r>
            <a:r>
              <a:rPr lang="zh-CN" altLang="en-US" sz="1600" dirty="0">
                <a:latin typeface="黑体" panose="02010609060101010101" pitchFamily="49" charset="-122"/>
                <a:ea typeface="黑体" panose="02010609060101010101" pitchFamily="49" charset="-122"/>
              </a:rPr>
              <a:t>纤</a:t>
            </a:r>
            <a:r>
              <a:rPr lang="zh-CN" altLang="en-US" sz="1600" dirty="0" smtClean="0">
                <a:latin typeface="黑体" panose="02010609060101010101" pitchFamily="49" charset="-122"/>
                <a:ea typeface="黑体" panose="02010609060101010101" pitchFamily="49" charset="-122"/>
              </a:rPr>
              <a:t>利润</a:t>
            </a:r>
            <a:r>
              <a:rPr lang="en-US" altLang="zh-CN" sz="1600" dirty="0" smtClean="0">
                <a:latin typeface="黑体" panose="02010609060101010101" pitchFamily="49" charset="-122"/>
                <a:ea typeface="黑体" panose="02010609060101010101" pitchFamily="49" charset="-122"/>
              </a:rPr>
              <a:t>-59</a:t>
            </a:r>
            <a:r>
              <a:rPr lang="zh-CN" altLang="en-US" sz="1600" dirty="0" smtClean="0">
                <a:latin typeface="黑体" panose="02010609060101010101" pitchFamily="49" charset="-122"/>
                <a:ea typeface="黑体" panose="02010609060101010101" pitchFamily="49" charset="-122"/>
              </a:rPr>
              <a:t>元</a:t>
            </a:r>
            <a:r>
              <a:rPr lang="en-US" altLang="zh-CN" sz="1600" dirty="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吨，亏损中，瓶</a:t>
            </a:r>
            <a:r>
              <a:rPr lang="zh-CN" altLang="en-US" sz="1600" dirty="0">
                <a:latin typeface="黑体" panose="02010609060101010101" pitchFamily="49" charset="-122"/>
                <a:ea typeface="黑体" panose="02010609060101010101" pitchFamily="49" charset="-122"/>
              </a:rPr>
              <a:t>片</a:t>
            </a:r>
            <a:r>
              <a:rPr lang="zh-CN" altLang="en-US" sz="1600" dirty="0" smtClean="0">
                <a:latin typeface="黑体" panose="02010609060101010101" pitchFamily="49" charset="-122"/>
                <a:ea typeface="黑体" panose="02010609060101010101" pitchFamily="49" charset="-122"/>
              </a:rPr>
              <a:t>利润</a:t>
            </a:r>
            <a:r>
              <a:rPr lang="en-US" altLang="zh-CN" sz="1600" dirty="0" smtClean="0">
                <a:latin typeface="黑体" panose="02010609060101010101" pitchFamily="49" charset="-122"/>
                <a:ea typeface="黑体" panose="02010609060101010101" pitchFamily="49" charset="-122"/>
              </a:rPr>
              <a:t>-282</a:t>
            </a:r>
            <a:r>
              <a:rPr lang="zh-CN" altLang="en-US" sz="1600" dirty="0" smtClean="0">
                <a:latin typeface="黑体" panose="02010609060101010101" pitchFamily="49" charset="-122"/>
                <a:ea typeface="黑体" panose="02010609060101010101" pitchFamily="49" charset="-122"/>
              </a:rPr>
              <a:t>元</a:t>
            </a:r>
            <a:r>
              <a:rPr lang="en-US" altLang="zh-CN" sz="1600" dirty="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吨</a:t>
            </a:r>
            <a:r>
              <a:rPr lang="zh-CN" altLang="en-US" sz="1600" dirty="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亏损逐步扩大。</a:t>
            </a:r>
            <a:endParaRPr lang="zh-CN" altLang="en-US" sz="1600" dirty="0">
              <a:latin typeface="黑体" panose="02010609060101010101" pitchFamily="49" charset="-122"/>
              <a:ea typeface="黑体" panose="02010609060101010101" pitchFamily="49" charset="-122"/>
            </a:endParaRPr>
          </a:p>
        </p:txBody>
      </p:sp>
      <p:sp>
        <p:nvSpPr>
          <p:cNvPr id="12" name="矩形 11"/>
          <p:cNvSpPr/>
          <p:nvPr/>
        </p:nvSpPr>
        <p:spPr>
          <a:xfrm>
            <a:off x="7033555" y="6611779"/>
            <a:ext cx="1980029"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Wind</a:t>
            </a:r>
            <a:r>
              <a:rPr lang="zh-CN" altLang="en-US" sz="1000" dirty="0" smtClean="0">
                <a:latin typeface="仿宋" panose="02010609060101010101" pitchFamily="49" charset="-122"/>
                <a:ea typeface="仿宋" panose="02010609060101010101" pitchFamily="49" charset="-122"/>
              </a:rPr>
              <a:t>，</a:t>
            </a:r>
            <a:r>
              <a:rPr lang="zh-CN" altLang="en-US" sz="1000" dirty="0">
                <a:latin typeface="仿宋" panose="02010609060101010101" pitchFamily="49" charset="-122"/>
                <a:ea typeface="仿宋" panose="02010609060101010101" pitchFamily="49" charset="-122"/>
              </a:rPr>
              <a:t>山金投资咨询</a:t>
            </a:r>
          </a:p>
        </p:txBody>
      </p:sp>
      <p:pic>
        <p:nvPicPr>
          <p:cNvPr id="4" name="图片 3"/>
          <p:cNvPicPr>
            <a:picLocks noChangeAspect="1"/>
          </p:cNvPicPr>
          <p:nvPr/>
        </p:nvPicPr>
        <p:blipFill>
          <a:blip r:embed="rId3"/>
          <a:stretch>
            <a:fillRect/>
          </a:stretch>
        </p:blipFill>
        <p:spPr>
          <a:xfrm>
            <a:off x="281424" y="4550495"/>
            <a:ext cx="4353212" cy="2061284"/>
          </a:xfrm>
          <a:prstGeom prst="rect">
            <a:avLst/>
          </a:prstGeom>
        </p:spPr>
      </p:pic>
      <p:pic>
        <p:nvPicPr>
          <p:cNvPr id="6" name="图片 5"/>
          <p:cNvPicPr>
            <a:picLocks noChangeAspect="1"/>
          </p:cNvPicPr>
          <p:nvPr/>
        </p:nvPicPr>
        <p:blipFill>
          <a:blip r:embed="rId4"/>
          <a:stretch>
            <a:fillRect/>
          </a:stretch>
        </p:blipFill>
        <p:spPr>
          <a:xfrm>
            <a:off x="4719691" y="4531290"/>
            <a:ext cx="3956765" cy="2080489"/>
          </a:xfrm>
          <a:prstGeom prst="rect">
            <a:avLst/>
          </a:prstGeom>
        </p:spPr>
      </p:pic>
      <p:pic>
        <p:nvPicPr>
          <p:cNvPr id="8" name="图片 7"/>
          <p:cNvPicPr>
            <a:picLocks noChangeAspect="1"/>
          </p:cNvPicPr>
          <p:nvPr/>
        </p:nvPicPr>
        <p:blipFill>
          <a:blip r:embed="rId5"/>
          <a:stretch>
            <a:fillRect/>
          </a:stretch>
        </p:blipFill>
        <p:spPr>
          <a:xfrm>
            <a:off x="281424" y="2256843"/>
            <a:ext cx="4353212" cy="2164573"/>
          </a:xfrm>
          <a:prstGeom prst="rect">
            <a:avLst/>
          </a:prstGeom>
        </p:spPr>
      </p:pic>
      <p:pic>
        <p:nvPicPr>
          <p:cNvPr id="13" name="内容占位符 12"/>
          <p:cNvPicPr>
            <a:picLocks noGrp="1" noChangeAspect="1"/>
          </p:cNvPicPr>
          <p:nvPr>
            <p:ph idx="1"/>
          </p:nvPr>
        </p:nvPicPr>
        <p:blipFill>
          <a:blip r:embed="rId6"/>
          <a:stretch>
            <a:fillRect/>
          </a:stretch>
        </p:blipFill>
        <p:spPr>
          <a:xfrm>
            <a:off x="4719691" y="2256843"/>
            <a:ext cx="3875295" cy="21645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ctr"/>
            <a:r>
              <a:rPr lang="zh-CN" altLang="en-US" sz="3000" dirty="0" smtClean="0"/>
              <a:t>第一部分：观点概述</a:t>
            </a:r>
            <a:endParaRPr lang="zh-CN" altLang="en-US" sz="3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ctr"/>
            <a:r>
              <a:rPr lang="zh-CN" altLang="en-US" sz="3000" dirty="0" smtClean="0"/>
              <a:t>第五部分：价差与</a:t>
            </a:r>
            <a:r>
              <a:rPr lang="zh-CN" altLang="en-US" sz="3200" dirty="0" smtClean="0"/>
              <a:t>品种间套利</a:t>
            </a:r>
            <a:endParaRPr lang="zh-CN" altLang="en-US" sz="3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b="1" kern="1200" dirty="0">
                <a:latin typeface="+mj-ea"/>
              </a:rPr>
              <a:t>5</a:t>
            </a:r>
            <a:r>
              <a:rPr lang="en-US" altLang="zh-CN" b="1" kern="1200" dirty="0" smtClean="0">
                <a:latin typeface="+mj-ea"/>
              </a:rPr>
              <a:t>.1 PTA</a:t>
            </a:r>
            <a:r>
              <a:rPr lang="zh-CN" altLang="en-US" b="1" kern="1200" dirty="0" smtClean="0">
                <a:latin typeface="+mj-ea"/>
              </a:rPr>
              <a:t>主力合约偏弱震荡</a:t>
            </a:r>
          </a:p>
        </p:txBody>
      </p:sp>
      <p:sp>
        <p:nvSpPr>
          <p:cNvPr id="6" name="矩形 5"/>
          <p:cNvSpPr/>
          <p:nvPr/>
        </p:nvSpPr>
        <p:spPr>
          <a:xfrm>
            <a:off x="6660232" y="6467094"/>
            <a:ext cx="2236510"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zh-CN" altLang="en-US" sz="1000" dirty="0" smtClean="0">
                <a:latin typeface="仿宋" panose="02010609060101010101" pitchFamily="49" charset="-122"/>
                <a:ea typeface="仿宋" panose="02010609060101010101" pitchFamily="49" charset="-122"/>
              </a:rPr>
              <a:t>：文化财经，</a:t>
            </a:r>
            <a:r>
              <a:rPr lang="zh-CN" altLang="en-US" sz="1000" dirty="0">
                <a:latin typeface="仿宋" panose="02010609060101010101" pitchFamily="49" charset="-122"/>
                <a:ea typeface="仿宋" panose="02010609060101010101" pitchFamily="49" charset="-122"/>
              </a:rPr>
              <a:t>山金投资咨询</a:t>
            </a:r>
          </a:p>
        </p:txBody>
      </p:sp>
      <p:pic>
        <p:nvPicPr>
          <p:cNvPr id="3" name="图片 2"/>
          <p:cNvPicPr>
            <a:picLocks noChangeAspect="1"/>
          </p:cNvPicPr>
          <p:nvPr/>
        </p:nvPicPr>
        <p:blipFill>
          <a:blip r:embed="rId3"/>
          <a:stretch>
            <a:fillRect/>
          </a:stretch>
        </p:blipFill>
        <p:spPr>
          <a:xfrm>
            <a:off x="156599" y="1402244"/>
            <a:ext cx="8830801" cy="1980000"/>
          </a:xfrm>
          <a:prstGeom prst="rect">
            <a:avLst/>
          </a:prstGeom>
        </p:spPr>
      </p:pic>
      <p:pic>
        <p:nvPicPr>
          <p:cNvPr id="4" name="图片 3"/>
          <p:cNvPicPr>
            <a:picLocks noChangeAspect="1"/>
          </p:cNvPicPr>
          <p:nvPr/>
        </p:nvPicPr>
        <p:blipFill>
          <a:blip r:embed="rId4"/>
          <a:stretch>
            <a:fillRect/>
          </a:stretch>
        </p:blipFill>
        <p:spPr>
          <a:xfrm>
            <a:off x="456611" y="3422834"/>
            <a:ext cx="7192843" cy="289407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9942" y="870117"/>
            <a:ext cx="8229600" cy="436910"/>
          </a:xfrm>
        </p:spPr>
        <p:txBody>
          <a:bodyPr>
            <a:noAutofit/>
          </a:bodyPr>
          <a:lstStyle/>
          <a:p>
            <a:r>
              <a:rPr lang="en-US" altLang="zh-CN" b="1" kern="1200" dirty="0">
                <a:latin typeface="+mj-ea"/>
              </a:rPr>
              <a:t>5</a:t>
            </a:r>
            <a:r>
              <a:rPr lang="en-US" altLang="zh-CN" b="1" kern="1200" dirty="0" smtClean="0">
                <a:latin typeface="+mj-ea"/>
              </a:rPr>
              <a:t>.2 </a:t>
            </a:r>
            <a:r>
              <a:rPr lang="zh-CN" altLang="en-US" b="1" kern="1200" dirty="0" smtClean="0">
                <a:latin typeface="+mj-ea"/>
              </a:rPr>
              <a:t>基差窄幅震荡</a:t>
            </a:r>
            <a:endParaRPr lang="zh-CN" altLang="en-US" b="1" kern="1200" dirty="0">
              <a:latin typeface="+mj-ea"/>
            </a:endParaRPr>
          </a:p>
        </p:txBody>
      </p:sp>
      <p:sp>
        <p:nvSpPr>
          <p:cNvPr id="3" name="内容占位符 2"/>
          <p:cNvSpPr>
            <a:spLocks noGrp="1"/>
          </p:cNvSpPr>
          <p:nvPr>
            <p:ph idx="1"/>
          </p:nvPr>
        </p:nvSpPr>
        <p:spPr>
          <a:xfrm>
            <a:off x="457200" y="1307027"/>
            <a:ext cx="8229600" cy="650530"/>
          </a:xfrm>
        </p:spPr>
        <p:txBody>
          <a:bodyPr/>
          <a:lstStyle/>
          <a:p>
            <a:pPr marL="285750" indent="-285750">
              <a:spcBef>
                <a:spcPct val="0"/>
              </a:spcBef>
              <a:buFont typeface="Wingdings" panose="05000000000000000000" pitchFamily="2" charset="2"/>
              <a:buChar char="Ø"/>
            </a:pPr>
            <a:r>
              <a:rPr lang="zh-CN" altLang="en-US" sz="1600" kern="1200" dirty="0" smtClean="0">
                <a:solidFill>
                  <a:schemeClr val="tx1"/>
                </a:solidFill>
                <a:latin typeface="黑体" panose="02010609060101010101" pitchFamily="49" charset="-122"/>
                <a:ea typeface="黑体" panose="02010609060101010101" pitchFamily="49" charset="-122"/>
              </a:rPr>
              <a:t>本周</a:t>
            </a:r>
            <a:r>
              <a:rPr lang="en-US" altLang="zh-CN" sz="1600" kern="1200" dirty="0" smtClean="0">
                <a:solidFill>
                  <a:schemeClr val="tx1"/>
                </a:solidFill>
                <a:latin typeface="黑体" panose="02010609060101010101" pitchFamily="49" charset="-122"/>
                <a:ea typeface="黑体" panose="02010609060101010101" pitchFamily="49" charset="-122"/>
              </a:rPr>
              <a:t>9</a:t>
            </a:r>
            <a:r>
              <a:rPr lang="zh-CN" altLang="en-US" sz="1600" kern="1200" dirty="0" smtClean="0">
                <a:solidFill>
                  <a:schemeClr val="tx1"/>
                </a:solidFill>
                <a:latin typeface="黑体" panose="02010609060101010101" pitchFamily="49" charset="-122"/>
                <a:ea typeface="黑体" panose="02010609060101010101" pitchFamily="49" charset="-122"/>
              </a:rPr>
              <a:t>月基差窄幅震荡，</a:t>
            </a:r>
            <a:r>
              <a:rPr lang="en-US" altLang="zh-CN" sz="1600" kern="1200" dirty="0" smtClean="0">
                <a:solidFill>
                  <a:schemeClr val="tx1"/>
                </a:solidFill>
                <a:latin typeface="黑体" panose="02010609060101010101" pitchFamily="49" charset="-122"/>
                <a:ea typeface="黑体" panose="02010609060101010101" pitchFamily="49" charset="-122"/>
              </a:rPr>
              <a:t>8</a:t>
            </a:r>
            <a:r>
              <a:rPr lang="zh-CN" altLang="en-US" sz="1600" kern="1200" dirty="0" smtClean="0">
                <a:solidFill>
                  <a:schemeClr val="tx1"/>
                </a:solidFill>
                <a:latin typeface="黑体" panose="02010609060101010101" pitchFamily="49" charset="-122"/>
                <a:ea typeface="黑体" panose="02010609060101010101" pitchFamily="49" charset="-122"/>
              </a:rPr>
              <a:t>月继续去库，供应依旧偏紧，基差短期内或偏强震荡。</a:t>
            </a:r>
            <a:endParaRPr lang="zh-CN" altLang="en-US" sz="1600" kern="12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6804248" y="6502706"/>
            <a:ext cx="1980029"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Wind</a:t>
            </a:r>
            <a:r>
              <a:rPr lang="zh-CN" altLang="en-US" sz="1000" dirty="0" smtClean="0">
                <a:latin typeface="仿宋" panose="02010609060101010101" pitchFamily="49" charset="-122"/>
                <a:ea typeface="仿宋" panose="02010609060101010101" pitchFamily="49" charset="-122"/>
              </a:rPr>
              <a:t>，</a:t>
            </a:r>
            <a:r>
              <a:rPr lang="zh-CN" altLang="en-US" sz="1000" dirty="0">
                <a:latin typeface="仿宋" panose="02010609060101010101" pitchFamily="49" charset="-122"/>
                <a:ea typeface="仿宋" panose="02010609060101010101" pitchFamily="49" charset="-122"/>
              </a:rPr>
              <a:t>山金投资咨询</a:t>
            </a:r>
          </a:p>
        </p:txBody>
      </p:sp>
      <p:pic>
        <p:nvPicPr>
          <p:cNvPr id="5" name="图片 4"/>
          <p:cNvPicPr>
            <a:picLocks noChangeAspect="1"/>
          </p:cNvPicPr>
          <p:nvPr/>
        </p:nvPicPr>
        <p:blipFill>
          <a:blip r:embed="rId3"/>
          <a:stretch>
            <a:fillRect/>
          </a:stretch>
        </p:blipFill>
        <p:spPr>
          <a:xfrm>
            <a:off x="982321" y="1651614"/>
            <a:ext cx="7437221" cy="455315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948264" y="6309320"/>
            <a:ext cx="1980029"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Wind</a:t>
            </a:r>
            <a:r>
              <a:rPr lang="zh-CN" altLang="en-US" sz="1000" dirty="0" smtClean="0">
                <a:latin typeface="仿宋" panose="02010609060101010101" pitchFamily="49" charset="-122"/>
                <a:ea typeface="仿宋" panose="02010609060101010101" pitchFamily="49" charset="-122"/>
              </a:rPr>
              <a:t>，</a:t>
            </a:r>
            <a:r>
              <a:rPr lang="zh-CN" altLang="en-US" sz="1000" dirty="0">
                <a:latin typeface="仿宋" panose="02010609060101010101" pitchFamily="49" charset="-122"/>
                <a:ea typeface="仿宋" panose="02010609060101010101" pitchFamily="49" charset="-122"/>
              </a:rPr>
              <a:t>山金投资咨询</a:t>
            </a:r>
          </a:p>
        </p:txBody>
      </p:sp>
      <p:sp>
        <p:nvSpPr>
          <p:cNvPr id="10" name="矩形 9"/>
          <p:cNvSpPr/>
          <p:nvPr/>
        </p:nvSpPr>
        <p:spPr>
          <a:xfrm>
            <a:off x="177416" y="1818120"/>
            <a:ext cx="8964488" cy="461665"/>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600" dirty="0">
                <a:latin typeface="黑体" panose="02010609060101010101" pitchFamily="49" charset="-122"/>
                <a:ea typeface="黑体" panose="02010609060101010101" pitchFamily="49" charset="-122"/>
              </a:rPr>
              <a:t>仓</a:t>
            </a:r>
            <a:r>
              <a:rPr lang="zh-CN" altLang="en-US" sz="1600" dirty="0" smtClean="0">
                <a:latin typeface="黑体" panose="02010609060101010101" pitchFamily="49" charset="-122"/>
                <a:ea typeface="黑体" panose="02010609060101010101" pitchFamily="49" charset="-122"/>
              </a:rPr>
              <a:t>单回流速度再度加大，目前</a:t>
            </a:r>
            <a:r>
              <a:rPr lang="en-US" altLang="zh-CN" sz="1600" dirty="0" smtClean="0">
                <a:latin typeface="黑体" panose="02010609060101010101" pitchFamily="49" charset="-122"/>
                <a:ea typeface="黑体" panose="02010609060101010101" pitchFamily="49" charset="-122"/>
              </a:rPr>
              <a:t>7.28</a:t>
            </a:r>
            <a:r>
              <a:rPr lang="zh-CN" altLang="en-US" sz="1600" dirty="0" smtClean="0">
                <a:latin typeface="黑体" panose="02010609060101010101" pitchFamily="49" charset="-122"/>
                <a:ea typeface="黑体" panose="02010609060101010101" pitchFamily="49" charset="-122"/>
              </a:rPr>
              <a:t>万张（</a:t>
            </a:r>
            <a:r>
              <a:rPr lang="en-US" altLang="zh-CN" sz="1600" dirty="0" smtClean="0">
                <a:latin typeface="黑体" panose="02010609060101010101" pitchFamily="49" charset="-122"/>
                <a:ea typeface="黑体" panose="02010609060101010101" pitchFamily="49" charset="-122"/>
              </a:rPr>
              <a:t>-11%</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 折算</a:t>
            </a:r>
            <a:r>
              <a:rPr lang="en-US" altLang="zh-CN" sz="1600" dirty="0" smtClean="0">
                <a:latin typeface="黑体" panose="02010609060101010101" pitchFamily="49" charset="-122"/>
                <a:ea typeface="黑体" panose="02010609060101010101" pitchFamily="49" charset="-122"/>
              </a:rPr>
              <a:t>PTA</a:t>
            </a:r>
            <a:r>
              <a:rPr lang="zh-CN" altLang="en-US" sz="1600" dirty="0" smtClean="0">
                <a:latin typeface="黑体" panose="02010609060101010101" pitchFamily="49" charset="-122"/>
                <a:ea typeface="黑体" panose="02010609060101010101" pitchFamily="49" charset="-122"/>
              </a:rPr>
              <a:t>库存</a:t>
            </a:r>
            <a:r>
              <a:rPr lang="en-US" altLang="zh-CN" sz="1600" dirty="0" smtClean="0">
                <a:latin typeface="黑体" panose="02010609060101010101" pitchFamily="49" charset="-122"/>
                <a:ea typeface="黑体" panose="02010609060101010101" pitchFamily="49" charset="-122"/>
              </a:rPr>
              <a:t>36.4</a:t>
            </a:r>
            <a:r>
              <a:rPr lang="zh-CN" altLang="en-US" sz="1600" dirty="0" smtClean="0">
                <a:latin typeface="黑体" panose="02010609060101010101" pitchFamily="49" charset="-122"/>
                <a:ea typeface="黑体" panose="02010609060101010101" pitchFamily="49" charset="-122"/>
              </a:rPr>
              <a:t>万吨</a:t>
            </a:r>
            <a:endParaRPr lang="en-US" altLang="zh-CN" sz="1600" dirty="0">
              <a:latin typeface="黑体" panose="02010609060101010101" pitchFamily="49" charset="-122"/>
              <a:ea typeface="黑体" panose="02010609060101010101" pitchFamily="49" charset="-122"/>
            </a:endParaRPr>
          </a:p>
        </p:txBody>
      </p:sp>
      <p:sp>
        <p:nvSpPr>
          <p:cNvPr id="6" name="标题 5"/>
          <p:cNvSpPr>
            <a:spLocks noGrp="1"/>
          </p:cNvSpPr>
          <p:nvPr>
            <p:ph type="title"/>
          </p:nvPr>
        </p:nvSpPr>
        <p:spPr>
          <a:xfrm>
            <a:off x="177416" y="980728"/>
            <a:ext cx="8229600" cy="549235"/>
          </a:xfrm>
        </p:spPr>
        <p:txBody>
          <a:bodyPr/>
          <a:lstStyle/>
          <a:p>
            <a:r>
              <a:rPr lang="zh-CN" altLang="en-US" dirty="0" smtClean="0"/>
              <a:t>基差窄幅震荡，仓单快速回流进入现货市场，</a:t>
            </a:r>
            <a:r>
              <a:rPr lang="en-US" altLang="zh-CN" dirty="0" smtClean="0"/>
              <a:t>9</a:t>
            </a:r>
            <a:r>
              <a:rPr lang="zh-CN" altLang="en-US" dirty="0" smtClean="0"/>
              <a:t>月注销仓单回流速度或加快。</a:t>
            </a:r>
            <a:endParaRPr lang="zh-CN" altLang="en-US" dirty="0"/>
          </a:p>
        </p:txBody>
      </p:sp>
      <p:pic>
        <p:nvPicPr>
          <p:cNvPr id="3" name="图片 2"/>
          <p:cNvPicPr>
            <a:picLocks noChangeAspect="1"/>
          </p:cNvPicPr>
          <p:nvPr/>
        </p:nvPicPr>
        <p:blipFill>
          <a:blip r:embed="rId3"/>
          <a:stretch>
            <a:fillRect/>
          </a:stretch>
        </p:blipFill>
        <p:spPr>
          <a:xfrm>
            <a:off x="1187624" y="2708920"/>
            <a:ext cx="4901609" cy="275563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3003" y="1301493"/>
            <a:ext cx="8229600" cy="436910"/>
          </a:xfrm>
        </p:spPr>
        <p:txBody>
          <a:bodyPr>
            <a:normAutofit/>
          </a:bodyPr>
          <a:lstStyle/>
          <a:p>
            <a:r>
              <a:rPr lang="en-US" altLang="zh-CN" sz="1800" kern="1200" dirty="0" smtClean="0">
                <a:solidFill>
                  <a:schemeClr val="tx1"/>
                </a:solidFill>
                <a:latin typeface="黑体" panose="02010609060101010101" pitchFamily="49" charset="-122"/>
                <a:ea typeface="黑体" panose="02010609060101010101" pitchFamily="49" charset="-122"/>
                <a:cs typeface="+mn-cs"/>
              </a:rPr>
              <a:t>09-01</a:t>
            </a:r>
            <a:r>
              <a:rPr lang="zh-CN" altLang="en-US" sz="1800" kern="1200" dirty="0" smtClean="0">
                <a:solidFill>
                  <a:schemeClr val="tx1"/>
                </a:solidFill>
                <a:latin typeface="黑体" panose="02010609060101010101" pitchFamily="49" charset="-122"/>
                <a:ea typeface="黑体" panose="02010609060101010101" pitchFamily="49" charset="-122"/>
                <a:cs typeface="+mn-cs"/>
              </a:rPr>
              <a:t>月间价差本周窄幅震荡，</a:t>
            </a:r>
            <a:r>
              <a:rPr lang="en-US" altLang="zh-CN" sz="1800" kern="1200" dirty="0" smtClean="0">
                <a:solidFill>
                  <a:schemeClr val="tx1"/>
                </a:solidFill>
                <a:latin typeface="黑体" panose="02010609060101010101" pitchFamily="49" charset="-122"/>
                <a:ea typeface="黑体" panose="02010609060101010101" pitchFamily="49" charset="-122"/>
                <a:cs typeface="+mn-cs"/>
              </a:rPr>
              <a:t>05-09</a:t>
            </a:r>
            <a:r>
              <a:rPr lang="zh-CN" altLang="en-US" sz="1800" kern="1200" dirty="0" smtClean="0">
                <a:solidFill>
                  <a:schemeClr val="tx1"/>
                </a:solidFill>
                <a:latin typeface="黑体" panose="02010609060101010101" pitchFamily="49" charset="-122"/>
                <a:ea typeface="黑体" panose="02010609060101010101" pitchFamily="49" charset="-122"/>
                <a:cs typeface="+mn-cs"/>
              </a:rPr>
              <a:t>价差在</a:t>
            </a:r>
            <a:r>
              <a:rPr lang="en-US" altLang="zh-CN" sz="1800" kern="1200" dirty="0" smtClean="0">
                <a:solidFill>
                  <a:schemeClr val="tx1"/>
                </a:solidFill>
                <a:latin typeface="黑体" panose="02010609060101010101" pitchFamily="49" charset="-122"/>
                <a:ea typeface="黑体" panose="02010609060101010101" pitchFamily="49" charset="-122"/>
                <a:cs typeface="+mn-cs"/>
              </a:rPr>
              <a:t>-130</a:t>
            </a:r>
            <a:r>
              <a:rPr lang="zh-CN" altLang="en-US" sz="1800" kern="1200" dirty="0" smtClean="0">
                <a:solidFill>
                  <a:schemeClr val="tx1"/>
                </a:solidFill>
                <a:latin typeface="黑体" panose="02010609060101010101" pitchFamily="49" charset="-122"/>
                <a:ea typeface="黑体" panose="02010609060101010101" pitchFamily="49" charset="-122"/>
                <a:cs typeface="+mn-cs"/>
              </a:rPr>
              <a:t>附近波动</a:t>
            </a:r>
            <a:endParaRPr lang="zh-CN" altLang="en-US" dirty="0"/>
          </a:p>
        </p:txBody>
      </p:sp>
      <p:sp>
        <p:nvSpPr>
          <p:cNvPr id="4" name="矩形 3"/>
          <p:cNvSpPr/>
          <p:nvPr/>
        </p:nvSpPr>
        <p:spPr>
          <a:xfrm>
            <a:off x="450524" y="870606"/>
            <a:ext cx="7505852" cy="460375"/>
          </a:xfrm>
          <a:prstGeom prst="rect">
            <a:avLst/>
          </a:prstGeom>
        </p:spPr>
        <p:txBody>
          <a:bodyPr wrap="square">
            <a:spAutoFit/>
          </a:bodyPr>
          <a:lstStyle/>
          <a:p>
            <a:r>
              <a:rPr lang="en-US" altLang="zh-CN" sz="2400" b="1" dirty="0">
                <a:solidFill>
                  <a:srgbClr val="EF6803"/>
                </a:solidFill>
                <a:latin typeface="+mj-ea"/>
                <a:ea typeface="+mj-ea"/>
                <a:cs typeface="+mj-cs"/>
              </a:rPr>
              <a:t>5</a:t>
            </a:r>
            <a:r>
              <a:rPr lang="en-US" altLang="zh-CN" sz="2400" b="1" dirty="0" smtClean="0">
                <a:solidFill>
                  <a:srgbClr val="EF6803"/>
                </a:solidFill>
                <a:latin typeface="+mj-ea"/>
                <a:ea typeface="+mj-ea"/>
                <a:cs typeface="+mj-cs"/>
              </a:rPr>
              <a:t>.3 </a:t>
            </a:r>
            <a:r>
              <a:rPr lang="zh-CN" altLang="en-US" sz="2400" b="1" dirty="0" smtClean="0">
                <a:solidFill>
                  <a:srgbClr val="EF6803"/>
                </a:solidFill>
                <a:latin typeface="+mj-ea"/>
                <a:ea typeface="+mj-ea"/>
                <a:cs typeface="+mj-cs"/>
              </a:rPr>
              <a:t>月</a:t>
            </a:r>
            <a:r>
              <a:rPr lang="zh-CN" altLang="en-US" sz="2400" b="1" dirty="0">
                <a:solidFill>
                  <a:srgbClr val="EF6803"/>
                </a:solidFill>
                <a:latin typeface="+mj-ea"/>
                <a:ea typeface="+mj-ea"/>
                <a:cs typeface="+mj-cs"/>
              </a:rPr>
              <a:t>间价</a:t>
            </a:r>
            <a:r>
              <a:rPr lang="zh-CN" altLang="en-US" sz="2400" b="1" dirty="0" smtClean="0">
                <a:solidFill>
                  <a:srgbClr val="EF6803"/>
                </a:solidFill>
                <a:latin typeface="+mj-ea"/>
                <a:ea typeface="+mj-ea"/>
                <a:cs typeface="+mj-cs"/>
              </a:rPr>
              <a:t>差窄幅震荡，短期趋于平稳</a:t>
            </a:r>
          </a:p>
        </p:txBody>
      </p:sp>
      <p:sp>
        <p:nvSpPr>
          <p:cNvPr id="10" name="矩形 9"/>
          <p:cNvSpPr/>
          <p:nvPr/>
        </p:nvSpPr>
        <p:spPr>
          <a:xfrm>
            <a:off x="6933979" y="6309320"/>
            <a:ext cx="1980029"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Wind</a:t>
            </a:r>
            <a:r>
              <a:rPr lang="zh-CN" altLang="en-US" sz="1000" dirty="0" smtClean="0">
                <a:latin typeface="仿宋" panose="02010609060101010101" pitchFamily="49" charset="-122"/>
                <a:ea typeface="仿宋" panose="02010609060101010101" pitchFamily="49" charset="-122"/>
              </a:rPr>
              <a:t>，</a:t>
            </a:r>
            <a:r>
              <a:rPr lang="zh-CN" altLang="en-US" sz="1000" dirty="0">
                <a:latin typeface="仿宋" panose="02010609060101010101" pitchFamily="49" charset="-122"/>
                <a:ea typeface="仿宋" panose="02010609060101010101" pitchFamily="49" charset="-122"/>
              </a:rPr>
              <a:t>山金投资咨询</a:t>
            </a:r>
          </a:p>
        </p:txBody>
      </p:sp>
      <p:pic>
        <p:nvPicPr>
          <p:cNvPr id="5" name="图片 4"/>
          <p:cNvPicPr>
            <a:picLocks noChangeAspect="1"/>
          </p:cNvPicPr>
          <p:nvPr/>
        </p:nvPicPr>
        <p:blipFill>
          <a:blip r:embed="rId3"/>
          <a:stretch>
            <a:fillRect/>
          </a:stretch>
        </p:blipFill>
        <p:spPr>
          <a:xfrm>
            <a:off x="251520" y="2060848"/>
            <a:ext cx="8491936" cy="334020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911439"/>
            <a:ext cx="8229600" cy="648072"/>
          </a:xfrm>
        </p:spPr>
        <p:txBody>
          <a:bodyPr/>
          <a:lstStyle/>
          <a:p>
            <a:r>
              <a:rPr lang="en-US" altLang="zh-CN" dirty="0"/>
              <a:t>5</a:t>
            </a:r>
            <a:r>
              <a:rPr lang="en-US" altLang="zh-CN" dirty="0" smtClean="0"/>
              <a:t>.5 PTA</a:t>
            </a:r>
            <a:r>
              <a:rPr lang="zh-CN" altLang="en-US" dirty="0" smtClean="0"/>
              <a:t>空头减仓</a:t>
            </a:r>
            <a:endParaRPr lang="zh-CN" altLang="en-US" dirty="0"/>
          </a:p>
        </p:txBody>
      </p:sp>
      <p:sp>
        <p:nvSpPr>
          <p:cNvPr id="5" name="矩形 4"/>
          <p:cNvSpPr/>
          <p:nvPr/>
        </p:nvSpPr>
        <p:spPr>
          <a:xfrm>
            <a:off x="6948264" y="6309320"/>
            <a:ext cx="1915909"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CCF</a:t>
            </a:r>
            <a:r>
              <a:rPr lang="zh-CN" altLang="en-US" sz="1000" dirty="0">
                <a:latin typeface="仿宋" panose="02010609060101010101" pitchFamily="49" charset="-122"/>
                <a:ea typeface="仿宋" panose="02010609060101010101" pitchFamily="49" charset="-122"/>
              </a:rPr>
              <a:t>，山金投资咨询</a:t>
            </a:r>
          </a:p>
        </p:txBody>
      </p:sp>
      <p:sp>
        <p:nvSpPr>
          <p:cNvPr id="3" name="矩形 2"/>
          <p:cNvSpPr/>
          <p:nvPr/>
        </p:nvSpPr>
        <p:spPr>
          <a:xfrm>
            <a:off x="621904" y="1379247"/>
            <a:ext cx="7920880" cy="1338828"/>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smtClean="0">
                <a:latin typeface="黑体" panose="02010609060101010101" pitchFamily="49" charset="-122"/>
                <a:ea typeface="黑体" panose="02010609060101010101" pitchFamily="49" charset="-122"/>
              </a:rPr>
              <a:t>当前</a:t>
            </a:r>
            <a:r>
              <a:rPr lang="en-US" altLang="zh-CN" dirty="0" smtClean="0">
                <a:latin typeface="黑体" panose="02010609060101010101" pitchFamily="49" charset="-122"/>
                <a:ea typeface="黑体" panose="02010609060101010101" pitchFamily="49" charset="-122"/>
              </a:rPr>
              <a:t>PTA</a:t>
            </a:r>
            <a:r>
              <a:rPr lang="zh-CN" altLang="en-US" dirty="0" smtClean="0">
                <a:latin typeface="黑体" panose="02010609060101010101" pitchFamily="49" charset="-122"/>
                <a:ea typeface="黑体" panose="02010609060101010101" pitchFamily="49" charset="-122"/>
              </a:rPr>
              <a:t>仍是空头模式，前期</a:t>
            </a:r>
            <a:r>
              <a:rPr lang="zh-CN" altLang="en-US" dirty="0">
                <a:latin typeface="黑体" panose="02010609060101010101" pitchFamily="49" charset="-122"/>
                <a:ea typeface="黑体" panose="02010609060101010101" pitchFamily="49" charset="-122"/>
              </a:rPr>
              <a:t>油价下跌和预期产能过剩，空头持仓逐步扩大，</a:t>
            </a:r>
            <a:r>
              <a:rPr lang="en-US" altLang="zh-CN" dirty="0">
                <a:latin typeface="黑体" panose="02010609060101010101" pitchFamily="49" charset="-122"/>
                <a:ea typeface="黑体" panose="02010609060101010101" pitchFamily="49" charset="-122"/>
              </a:rPr>
              <a:t>21</a:t>
            </a:r>
            <a:r>
              <a:rPr lang="zh-CN" altLang="en-US" dirty="0">
                <a:latin typeface="黑体" panose="02010609060101010101" pitchFamily="49" charset="-122"/>
                <a:ea typeface="黑体" panose="02010609060101010101" pitchFamily="49" charset="-122"/>
              </a:rPr>
              <a:t>年</a:t>
            </a:r>
            <a:r>
              <a:rPr lang="en-US" altLang="zh-CN"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月份开始，供应收紧</a:t>
            </a:r>
            <a:r>
              <a:rPr lang="zh-CN" altLang="en-US" dirty="0" smtClean="0">
                <a:latin typeface="黑体" panose="02010609060101010101" pitchFamily="49" charset="-122"/>
                <a:ea typeface="黑体" panose="02010609060101010101" pitchFamily="49" charset="-122"/>
              </a:rPr>
              <a:t>叠加油价上涨，</a:t>
            </a:r>
            <a:r>
              <a:rPr lang="zh-CN" altLang="en-US" dirty="0">
                <a:latin typeface="黑体" panose="02010609060101010101" pitchFamily="49" charset="-122"/>
                <a:ea typeface="黑体" panose="02010609060101010101" pitchFamily="49" charset="-122"/>
              </a:rPr>
              <a:t>主力空头持仓逐步减少，期价</a:t>
            </a:r>
            <a:r>
              <a:rPr lang="zh-CN" altLang="en-US" dirty="0" smtClean="0">
                <a:latin typeface="黑体" panose="02010609060101010101" pitchFamily="49" charset="-122"/>
                <a:ea typeface="黑体" panose="02010609060101010101" pitchFamily="49" charset="-122"/>
              </a:rPr>
              <a:t>上行，近期供应收紧，空头再度减仓</a:t>
            </a:r>
            <a:endParaRPr lang="zh-CN" altLang="en-US" dirty="0">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stretch>
            <a:fillRect/>
          </a:stretch>
        </p:blipFill>
        <p:spPr>
          <a:xfrm>
            <a:off x="1331640" y="2996952"/>
            <a:ext cx="4752528" cy="285657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911439"/>
            <a:ext cx="8229600" cy="648072"/>
          </a:xfrm>
        </p:spPr>
        <p:txBody>
          <a:bodyPr/>
          <a:lstStyle/>
          <a:p>
            <a:r>
              <a:rPr lang="en-US" altLang="zh-CN" dirty="0"/>
              <a:t>5</a:t>
            </a:r>
            <a:r>
              <a:rPr lang="en-US" altLang="zh-CN" dirty="0" smtClean="0"/>
              <a:t>.5 </a:t>
            </a:r>
            <a:r>
              <a:rPr lang="zh-CN" altLang="en-US" dirty="0"/>
              <a:t>短</a:t>
            </a:r>
            <a:r>
              <a:rPr lang="zh-CN" altLang="en-US" dirty="0" smtClean="0"/>
              <a:t>纤与</a:t>
            </a:r>
            <a:r>
              <a:rPr lang="en-US" altLang="zh-CN" dirty="0" smtClean="0"/>
              <a:t>PTA</a:t>
            </a:r>
            <a:r>
              <a:rPr lang="zh-CN" altLang="en-US" dirty="0" smtClean="0"/>
              <a:t>价差</a:t>
            </a:r>
            <a:endParaRPr lang="zh-CN" altLang="en-US" dirty="0"/>
          </a:p>
        </p:txBody>
      </p:sp>
      <p:sp>
        <p:nvSpPr>
          <p:cNvPr id="5" name="矩形 4"/>
          <p:cNvSpPr/>
          <p:nvPr/>
        </p:nvSpPr>
        <p:spPr>
          <a:xfrm>
            <a:off x="6948264" y="6309320"/>
            <a:ext cx="1915909"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CCF</a:t>
            </a:r>
            <a:r>
              <a:rPr lang="zh-CN" altLang="en-US" sz="1000" dirty="0">
                <a:latin typeface="仿宋" panose="02010609060101010101" pitchFamily="49" charset="-122"/>
                <a:ea typeface="仿宋" panose="02010609060101010101" pitchFamily="49" charset="-122"/>
              </a:rPr>
              <a:t>，山金投资咨询</a:t>
            </a:r>
          </a:p>
        </p:txBody>
      </p:sp>
      <p:sp>
        <p:nvSpPr>
          <p:cNvPr id="3" name="矩形 2"/>
          <p:cNvSpPr/>
          <p:nvPr/>
        </p:nvSpPr>
        <p:spPr>
          <a:xfrm>
            <a:off x="683568" y="1628800"/>
            <a:ext cx="7920880" cy="923330"/>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latin typeface="黑体" panose="02010609060101010101" pitchFamily="49" charset="-122"/>
                <a:ea typeface="黑体" panose="02010609060101010101" pitchFamily="49" charset="-122"/>
              </a:rPr>
              <a:t>当前短纤与</a:t>
            </a:r>
            <a:r>
              <a:rPr lang="en-US" altLang="zh-CN" dirty="0">
                <a:latin typeface="黑体" panose="02010609060101010101" pitchFamily="49" charset="-122"/>
                <a:ea typeface="黑体" panose="02010609060101010101" pitchFamily="49" charset="-122"/>
              </a:rPr>
              <a:t>PTA</a:t>
            </a:r>
            <a:r>
              <a:rPr lang="zh-CN" altLang="en-US" dirty="0">
                <a:latin typeface="黑体" panose="02010609060101010101" pitchFamily="49" charset="-122"/>
                <a:ea typeface="黑体" panose="02010609060101010101" pitchFamily="49" charset="-122"/>
              </a:rPr>
              <a:t>价</a:t>
            </a:r>
            <a:r>
              <a:rPr lang="zh-CN" altLang="en-US" dirty="0" smtClean="0">
                <a:latin typeface="黑体" panose="02010609060101010101" pitchFamily="49" charset="-122"/>
                <a:ea typeface="黑体" panose="02010609060101010101" pitchFamily="49" charset="-122"/>
              </a:rPr>
              <a:t>差</a:t>
            </a:r>
            <a:r>
              <a:rPr lang="zh-CN" altLang="en-US" dirty="0">
                <a:latin typeface="黑体" panose="02010609060101010101" pitchFamily="49" charset="-122"/>
                <a:ea typeface="黑体" panose="02010609060101010101" pitchFamily="49" charset="-122"/>
              </a:rPr>
              <a:t>窄幅</a:t>
            </a:r>
            <a:r>
              <a:rPr lang="zh-CN" altLang="en-US" dirty="0" smtClean="0">
                <a:latin typeface="黑体" panose="02010609060101010101" pitchFamily="49" charset="-122"/>
                <a:ea typeface="黑体" panose="02010609060101010101" pitchFamily="49" charset="-122"/>
              </a:rPr>
              <a:t>震荡，当前在</a:t>
            </a:r>
            <a:r>
              <a:rPr lang="en-US" altLang="zh-CN" dirty="0" smtClean="0">
                <a:latin typeface="黑体" panose="02010609060101010101" pitchFamily="49" charset="-122"/>
                <a:ea typeface="黑体" panose="02010609060101010101" pitchFamily="49" charset="-122"/>
              </a:rPr>
              <a:t>2620</a:t>
            </a:r>
            <a:r>
              <a:rPr lang="zh-CN" altLang="en-US" dirty="0" smtClean="0">
                <a:latin typeface="黑体" panose="02010609060101010101" pitchFamily="49" charset="-122"/>
                <a:ea typeface="黑体" panose="02010609060101010101" pitchFamily="49" charset="-122"/>
              </a:rPr>
              <a:t>，预计短期依旧低位震荡，前期</a:t>
            </a:r>
            <a:r>
              <a:rPr lang="en-US" altLang="zh-CN" dirty="0" smtClean="0">
                <a:latin typeface="黑体" panose="02010609060101010101" pitchFamily="49" charset="-122"/>
                <a:ea typeface="黑体" panose="02010609060101010101" pitchFamily="49" charset="-122"/>
              </a:rPr>
              <a:t>2500</a:t>
            </a:r>
            <a:r>
              <a:rPr lang="zh-CN" altLang="en-US" dirty="0" smtClean="0">
                <a:latin typeface="黑体" panose="02010609060101010101" pitchFamily="49" charset="-122"/>
                <a:ea typeface="黑体" panose="02010609060101010101" pitchFamily="49" charset="-122"/>
              </a:rPr>
              <a:t>附近做多的可继续持有。</a:t>
            </a:r>
            <a:endParaRPr lang="zh-CN" altLang="en-US" dirty="0">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stretch>
            <a:fillRect/>
          </a:stretch>
        </p:blipFill>
        <p:spPr>
          <a:xfrm>
            <a:off x="1835696" y="2833434"/>
            <a:ext cx="4986960" cy="319458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4539" y="1844824"/>
            <a:ext cx="8229600" cy="1828854"/>
          </a:xfrm>
        </p:spPr>
        <p:txBody>
          <a:bodyPr/>
          <a:lstStyle/>
          <a:p>
            <a:pPr algn="ctr"/>
            <a:r>
              <a:rPr lang="zh-CN" altLang="en-US" sz="4000" dirty="0"/>
              <a:t>谢  谢！</a:t>
            </a:r>
            <a:r>
              <a:rPr lang="en-US" altLang="zh-CN" sz="3810" dirty="0">
                <a:latin typeface="华文琥珀" panose="02010800040101010101" pitchFamily="2" charset="-122"/>
                <a:ea typeface="华文琥珀" panose="02010800040101010101" pitchFamily="2" charset="-122"/>
              </a:rPr>
              <a:t/>
            </a:r>
            <a:br>
              <a:rPr lang="en-US" altLang="zh-CN" sz="3810" dirty="0">
                <a:latin typeface="华文琥珀" panose="02010800040101010101" pitchFamily="2" charset="-122"/>
                <a:ea typeface="华文琥珀" panose="02010800040101010101" pitchFamily="2" charset="-122"/>
              </a:rPr>
            </a:br>
            <a:endParaRPr lang="zh-CN" altLang="en-US" dirty="0"/>
          </a:p>
        </p:txBody>
      </p:sp>
      <p:sp>
        <p:nvSpPr>
          <p:cNvPr id="4" name="文本框 3"/>
          <p:cNvSpPr txBox="1"/>
          <p:nvPr/>
        </p:nvSpPr>
        <p:spPr>
          <a:xfrm>
            <a:off x="2597460" y="3140968"/>
            <a:ext cx="4165103" cy="2391424"/>
          </a:xfrm>
          <a:prstGeom prst="rect">
            <a:avLst/>
          </a:prstGeom>
          <a:noFill/>
        </p:spPr>
        <p:txBody>
          <a:bodyPr wrap="square" rtlCol="0">
            <a:spAutoFit/>
          </a:bodyPr>
          <a:lstStyle/>
          <a:p>
            <a:pPr algn="just">
              <a:lnSpc>
                <a:spcPct val="150000"/>
              </a:lnSpc>
              <a:spcBef>
                <a:spcPct val="20000"/>
              </a:spcBef>
            </a:pPr>
            <a:r>
              <a:rPr lang="zh-CN" altLang="en-US" dirty="0">
                <a:solidFill>
                  <a:srgbClr val="EF6803"/>
                </a:solidFill>
              </a:rPr>
              <a:t>朱美</a:t>
            </a:r>
            <a:r>
              <a:rPr lang="zh-CN" altLang="en-US" dirty="0" smtClean="0">
                <a:solidFill>
                  <a:srgbClr val="EF6803"/>
                </a:solidFill>
              </a:rPr>
              <a:t>侠</a:t>
            </a:r>
            <a:endParaRPr lang="en-US" altLang="zh-CN" dirty="0" smtClean="0">
              <a:solidFill>
                <a:srgbClr val="EF6803"/>
              </a:solidFill>
            </a:endParaRPr>
          </a:p>
          <a:p>
            <a:pPr algn="just">
              <a:lnSpc>
                <a:spcPct val="150000"/>
              </a:lnSpc>
              <a:spcBef>
                <a:spcPct val="20000"/>
              </a:spcBef>
            </a:pPr>
            <a:r>
              <a:rPr lang="zh-CN" altLang="en-US" dirty="0" smtClean="0">
                <a:solidFill>
                  <a:srgbClr val="EF6803"/>
                </a:solidFill>
              </a:rPr>
              <a:t>投资从业资格</a:t>
            </a:r>
            <a:r>
              <a:rPr lang="zh-CN" altLang="en-US" dirty="0">
                <a:solidFill>
                  <a:srgbClr val="EF6803"/>
                </a:solidFill>
              </a:rPr>
              <a:t>证号</a:t>
            </a:r>
            <a:r>
              <a:rPr lang="zh-CN" altLang="en-US" dirty="0" smtClean="0">
                <a:solidFill>
                  <a:srgbClr val="EF6803"/>
                </a:solidFill>
              </a:rPr>
              <a:t>：</a:t>
            </a:r>
            <a:r>
              <a:rPr lang="en-US" altLang="zh-CN" dirty="0" smtClean="0">
                <a:solidFill>
                  <a:srgbClr val="EF6803"/>
                </a:solidFill>
              </a:rPr>
              <a:t>F3049372</a:t>
            </a:r>
            <a:endParaRPr lang="en-US" altLang="zh-CN" dirty="0">
              <a:solidFill>
                <a:srgbClr val="EF6803"/>
              </a:solidFill>
            </a:endParaRPr>
          </a:p>
          <a:p>
            <a:pPr algn="just">
              <a:lnSpc>
                <a:spcPct val="150000"/>
              </a:lnSpc>
              <a:spcBef>
                <a:spcPct val="20000"/>
              </a:spcBef>
            </a:pPr>
            <a:r>
              <a:rPr lang="zh-CN" altLang="en-US" dirty="0">
                <a:solidFill>
                  <a:srgbClr val="EF6803"/>
                </a:solidFill>
              </a:rPr>
              <a:t>投资咨询资格证号：</a:t>
            </a:r>
            <a:r>
              <a:rPr lang="en-US" altLang="zh-CN" dirty="0">
                <a:solidFill>
                  <a:srgbClr val="EF6803"/>
                </a:solidFill>
              </a:rPr>
              <a:t>Z0015621</a:t>
            </a:r>
          </a:p>
          <a:p>
            <a:pPr algn="just">
              <a:lnSpc>
                <a:spcPct val="150000"/>
              </a:lnSpc>
              <a:spcBef>
                <a:spcPct val="20000"/>
              </a:spcBef>
            </a:pPr>
            <a:r>
              <a:rPr lang="zh-CN" altLang="en-US" dirty="0">
                <a:solidFill>
                  <a:srgbClr val="EF6803"/>
                </a:solidFill>
              </a:rPr>
              <a:t>电话：</a:t>
            </a:r>
            <a:r>
              <a:rPr lang="en-US" altLang="zh-CN" dirty="0">
                <a:solidFill>
                  <a:srgbClr val="EF6803"/>
                </a:solidFill>
              </a:rPr>
              <a:t>021–2062 5025</a:t>
            </a:r>
          </a:p>
          <a:p>
            <a:pPr algn="just">
              <a:lnSpc>
                <a:spcPct val="150000"/>
              </a:lnSpc>
              <a:spcBef>
                <a:spcPct val="20000"/>
              </a:spcBef>
            </a:pPr>
            <a:r>
              <a:rPr lang="zh-CN" altLang="en-US" dirty="0" smtClean="0">
                <a:solidFill>
                  <a:srgbClr val="EF6803"/>
                </a:solidFill>
              </a:rPr>
              <a:t>邮箱</a:t>
            </a:r>
            <a:r>
              <a:rPr lang="en-US" altLang="zh-CN" dirty="0">
                <a:solidFill>
                  <a:srgbClr val="EF6803"/>
                </a:solidFill>
              </a:rPr>
              <a:t>:zhumeixia@sd-gold.com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p:nvPr/>
        </p:nvSpPr>
        <p:spPr bwMode="auto">
          <a:xfrm>
            <a:off x="457200" y="999808"/>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2000">
                <a:solidFill>
                  <a:schemeClr val="tx1">
                    <a:lumMod val="75000"/>
                    <a:lumOff val="25000"/>
                  </a:schemeClr>
                </a:solidFill>
                <a:latin typeface="+mn-lt"/>
                <a:ea typeface="+mn-ea"/>
                <a:cs typeface="+mn-cs"/>
              </a:defRPr>
            </a:lvl1pPr>
            <a:lvl2pPr marL="457200" indent="0" algn="ctr" rtl="0" eaLnBrk="0" fontAlgn="base" hangingPunct="0">
              <a:spcBef>
                <a:spcPct val="20000"/>
              </a:spcBef>
              <a:spcAft>
                <a:spcPct val="0"/>
              </a:spcAft>
              <a:buNone/>
              <a:defRPr sz="2000">
                <a:solidFill>
                  <a:schemeClr val="tx1">
                    <a:lumMod val="75000"/>
                    <a:lumOff val="25000"/>
                  </a:schemeClr>
                </a:solidFill>
                <a:latin typeface="+mn-lt"/>
                <a:ea typeface="+mn-ea"/>
              </a:defRPr>
            </a:lvl2pPr>
            <a:lvl3pPr marL="914400" indent="0" algn="ctr" rtl="0" eaLnBrk="0" fontAlgn="base" hangingPunct="0">
              <a:spcBef>
                <a:spcPct val="20000"/>
              </a:spcBef>
              <a:spcAft>
                <a:spcPct val="0"/>
              </a:spcAft>
              <a:buNone/>
              <a:defRPr sz="2000">
                <a:solidFill>
                  <a:schemeClr val="tx1">
                    <a:lumMod val="75000"/>
                    <a:lumOff val="25000"/>
                  </a:schemeClr>
                </a:solidFill>
                <a:latin typeface="+mn-lt"/>
                <a:ea typeface="+mn-ea"/>
              </a:defRPr>
            </a:lvl3pPr>
            <a:lvl4pPr marL="1371600" indent="0" algn="ctr" rtl="0" eaLnBrk="0" fontAlgn="base" hangingPunct="0">
              <a:spcBef>
                <a:spcPct val="20000"/>
              </a:spcBef>
              <a:spcAft>
                <a:spcPct val="0"/>
              </a:spcAft>
              <a:buNone/>
              <a:defRPr sz="2000">
                <a:solidFill>
                  <a:schemeClr val="tx1">
                    <a:lumMod val="75000"/>
                    <a:lumOff val="25000"/>
                  </a:schemeClr>
                </a:solidFill>
                <a:latin typeface="+mn-lt"/>
                <a:ea typeface="+mn-ea"/>
              </a:defRPr>
            </a:lvl4pPr>
            <a:lvl5pPr marL="1828800" indent="0" algn="ctr" rtl="0" eaLnBrk="0" fontAlgn="base" hangingPunct="0">
              <a:spcBef>
                <a:spcPct val="20000"/>
              </a:spcBef>
              <a:spcAft>
                <a:spcPct val="0"/>
              </a:spcAft>
              <a:buNone/>
              <a:defRPr sz="2000">
                <a:solidFill>
                  <a:schemeClr val="tx1">
                    <a:lumMod val="75000"/>
                    <a:lumOff val="25000"/>
                  </a:schemeClr>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buFont typeface="Wingdings" panose="05000000000000000000" pitchFamily="2" charset="2"/>
              <a:buNone/>
              <a:defRPr/>
            </a:pPr>
            <a:r>
              <a:rPr lang="zh-CN" altLang="zh-CN" b="1" kern="0" dirty="0">
                <a:latin typeface="+mj-ea"/>
                <a:ea typeface="+mj-ea"/>
              </a:rPr>
              <a:t>公司简介</a:t>
            </a:r>
          </a:p>
          <a:p>
            <a:pPr indent="366395" algn="l">
              <a:lnSpc>
                <a:spcPts val="2400"/>
              </a:lnSpc>
              <a:spcBef>
                <a:spcPts val="1200"/>
              </a:spcBef>
              <a:buFont typeface="Wingdings" panose="05000000000000000000" pitchFamily="2" charset="2"/>
              <a:buNone/>
              <a:defRPr/>
            </a:pPr>
            <a:r>
              <a:rPr lang="zh-CN" altLang="zh-CN" sz="1600" kern="0" dirty="0"/>
              <a:t>山金期货有限公司成立于1992年11月，注册资本6亿元，是山东黄金集团下属控股公司。公司具有商品期货经纪业务、金融期货经纪业务、期货投资咨询、资产管理业务资格，是中国金融期货交易所、上海期货交易所、大连商品交易所、郑州商品交易所四大交易所及上海国际能源交易中心的会员，是目前国内成立最早、运作最规范的期货公司之一，可代理客户从事国内目前所有上市商品期货交易、金融期货交易。</a:t>
            </a:r>
          </a:p>
          <a:p>
            <a:pPr indent="366395" algn="l">
              <a:lnSpc>
                <a:spcPts val="2400"/>
              </a:lnSpc>
              <a:spcBef>
                <a:spcPts val="1200"/>
              </a:spcBef>
              <a:buFont typeface="Wingdings" panose="05000000000000000000" pitchFamily="2" charset="2"/>
              <a:buNone/>
              <a:defRPr/>
            </a:pPr>
            <a:r>
              <a:rPr lang="zh-CN" altLang="zh-CN" sz="1600" kern="0" dirty="0"/>
              <a:t>公司自2014年股权变更以来，依托山东黄金实体产业背景，积极完成了企业战略、经营理念、发展规划等全方面转型。公司法人治理结构完善，内部管理体制和风险防范机制健全，现在上海、天津、济南、烟台、日照、东营、厦门、晋江等城市设有分支机构。</a:t>
            </a:r>
          </a:p>
          <a:p>
            <a:pPr indent="366395" algn="l">
              <a:lnSpc>
                <a:spcPts val="2400"/>
              </a:lnSpc>
              <a:spcBef>
                <a:spcPts val="1200"/>
              </a:spcBef>
              <a:buFont typeface="Wingdings" panose="05000000000000000000" pitchFamily="2" charset="2"/>
              <a:buNone/>
              <a:defRPr/>
            </a:pPr>
            <a:r>
              <a:rPr lang="zh-CN" altLang="zh-CN" sz="1600" kern="0" dirty="0"/>
              <a:t>公司秉持“追求卓越、创新进取”的企业精神，坚持“规范化、专业化、职业化”的经营理念，本着“客户第一、服务至上”的宗旨，充分发挥行业优势和自身优势，致力于专业品种的研究，以优质的服务和强大的实力赢得了众多投资者的信赖，成为投资者的“商品专家”“金融顾问”。</a:t>
            </a:r>
          </a:p>
          <a:p>
            <a:pPr indent="366395" algn="l">
              <a:lnSpc>
                <a:spcPts val="2400"/>
              </a:lnSpc>
              <a:spcBef>
                <a:spcPts val="1200"/>
              </a:spcBef>
              <a:buFont typeface="Wingdings" panose="05000000000000000000" pitchFamily="2" charset="2"/>
              <a:buNone/>
              <a:defRPr/>
            </a:pPr>
            <a:r>
              <a:rPr lang="zh-CN" altLang="zh-CN" sz="1600" kern="0" dirty="0"/>
              <a:t>公司立足长远，稳健经营，努力实现与客户双赢，正以昂扬的姿态全力打造特色鲜明、业内领先的产业化特色金融衍生品服务商！</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413"/>
            <a:ext cx="8229600" cy="4857750"/>
          </a:xfrm>
        </p:spPr>
        <p:txBody>
          <a:bodyPr/>
          <a:lstStyle/>
          <a:p>
            <a:pPr marL="0" indent="0" algn="ctr">
              <a:buFont typeface="Wingdings" panose="05000000000000000000" pitchFamily="2" charset="2"/>
              <a:buNone/>
              <a:defRPr/>
            </a:pPr>
            <a:r>
              <a:rPr lang="zh-CN" altLang="zh-CN" sz="2800" b="1" dirty="0">
                <a:latin typeface="+mj-ea"/>
                <a:ea typeface="+mj-ea"/>
              </a:rPr>
              <a:t>免责声明</a:t>
            </a:r>
          </a:p>
          <a:p>
            <a:pPr marL="0" indent="469265">
              <a:lnSpc>
                <a:spcPts val="3000"/>
              </a:lnSpc>
              <a:spcBef>
                <a:spcPts val="2400"/>
              </a:spcBef>
              <a:buFont typeface="Wingdings" panose="05000000000000000000" pitchFamily="2" charset="2"/>
              <a:buNone/>
              <a:defRPr/>
            </a:pPr>
            <a:r>
              <a:rPr lang="zh-CN" altLang="zh-CN" sz="1600" dirty="0">
                <a:solidFill>
                  <a:schemeClr val="tx1">
                    <a:lumMod val="75000"/>
                    <a:lumOff val="25000"/>
                  </a:schemeClr>
                </a:solidFill>
                <a:latin typeface="等线" panose="02010600030101010101" pitchFamily="2" charset="-122"/>
                <a:ea typeface="等线" panose="02010600030101010101" pitchFamily="2" charset="-122"/>
              </a:rPr>
              <a:t>本报告由山金期货研究部制作，未获得山金期货有限公司的书面授权，任何人和单位不得对本报告进行任何形式的修改、发布和复制。本报告基于本公司期货研究人员采用可信的公开资料和实地调研资料，但本公司对这些信息的准确性和完整性不作任何保证，且本报告中的资料、建议、预测均反映报告初次发布时的判断，可能会随时调整，报告中的信息或所表达的意见不构成投资、法律、会计或税务的最终操作建议，本公司不就报告中的内容对最终操作建议作任何担保。在山金期货有限公司及其研究人员知情的范围内，山金期货有限公司及其期货研究人员以及财产上的利害关系人与所评价或推荐的产品不存在任何利害关系，同时提醒期货投资者，期市有风险，入市须谨慎。</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7440" y="836712"/>
            <a:ext cx="7186637" cy="576064"/>
          </a:xfrm>
        </p:spPr>
        <p:txBody>
          <a:bodyPr/>
          <a:lstStyle/>
          <a:p>
            <a:pPr algn="l"/>
            <a:r>
              <a:rPr lang="en-US" altLang="zh-CN" dirty="0" smtClean="0"/>
              <a:t>1.1 PTA</a:t>
            </a:r>
            <a:r>
              <a:rPr lang="zh-CN" altLang="en-US" dirty="0" smtClean="0"/>
              <a:t>本</a:t>
            </a:r>
            <a:r>
              <a:rPr lang="zh-CN" altLang="en-US" dirty="0">
                <a:sym typeface="+mn-ea"/>
              </a:rPr>
              <a:t>周</a:t>
            </a:r>
            <a:r>
              <a:rPr lang="zh-CN" altLang="en-US" dirty="0" smtClean="0"/>
              <a:t>策略</a:t>
            </a:r>
            <a:r>
              <a:rPr lang="zh-CN" altLang="en-US" dirty="0"/>
              <a:t>概述</a:t>
            </a:r>
          </a:p>
        </p:txBody>
      </p:sp>
      <p:sp>
        <p:nvSpPr>
          <p:cNvPr id="5" name="矩形 4"/>
          <p:cNvSpPr/>
          <p:nvPr/>
        </p:nvSpPr>
        <p:spPr>
          <a:xfrm>
            <a:off x="350323" y="1412776"/>
            <a:ext cx="8628136" cy="4293483"/>
          </a:xfrm>
          <a:prstGeom prst="rect">
            <a:avLst/>
          </a:prstGeom>
        </p:spPr>
        <p:txBody>
          <a:bodyPr wrap="square">
            <a:spAutoFit/>
          </a:bodyPr>
          <a:lstStyle/>
          <a:p>
            <a:pPr>
              <a:lnSpc>
                <a:spcPct val="150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1.</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市场研判</a:t>
            </a:r>
            <a:r>
              <a:rPr lang="zh-CN" altLang="en-US"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1</a:t>
            </a:r>
            <a:r>
              <a:rPr lang="zh-CN" altLang="en-US" sz="1400" dirty="0">
                <a:latin typeface="等线" panose="02010600030101010101" pitchFamily="2" charset="-122"/>
                <a:ea typeface="等线" panose="02010600030101010101" pitchFamily="2" charset="-122"/>
                <a:cs typeface="Times New Roman" panose="02020603050405020304" pitchFamily="18" charset="0"/>
              </a:rPr>
              <a:t>）趋势</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：弱供应，弱需求，短期</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PTA</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宽幅震荡，中期重心继续上移。</a:t>
            </a:r>
            <a:endParaRPr lang="en-US" altLang="zh-CN" sz="1400" dirty="0" smtClean="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（2）价差：9-1价差区间震荡</a:t>
            </a:r>
            <a:endParaRPr lang="en-US" altLang="zh-CN" sz="1400" dirty="0" smtClean="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3</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）基差：窄幅震荡</a:t>
            </a:r>
            <a:endParaRPr lang="en-US" altLang="zh-CN" sz="1400" dirty="0" smtClean="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en-US" altLang="zh-CN" sz="1400" b="1" dirty="0" smtClean="0">
                <a:solidFill>
                  <a:srgbClr val="EF6803"/>
                </a:solidFill>
                <a:latin typeface="等线" panose="02010600030101010101" pitchFamily="2" charset="-122"/>
                <a:ea typeface="等线" panose="02010600030101010101" pitchFamily="2" charset="-122"/>
                <a:cs typeface="Times New Roman" panose="02020603050405020304" pitchFamily="18" charset="0"/>
              </a:rPr>
              <a:t>2</a:t>
            </a: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逻辑与假设</a:t>
            </a:r>
            <a:r>
              <a:rPr lang="zh-CN" altLang="en-US" sz="1400" b="1" dirty="0" smtClean="0">
                <a:solidFill>
                  <a:srgbClr val="EF6803"/>
                </a:solidFill>
                <a:latin typeface="等线" panose="02010600030101010101" pitchFamily="2" charset="-122"/>
                <a:ea typeface="等线" panose="02010600030101010101" pitchFamily="2" charset="-122"/>
                <a:cs typeface="Times New Roman" panose="02020603050405020304" pitchFamily="18" charset="0"/>
              </a:rPr>
              <a:t>：</a:t>
            </a:r>
            <a:r>
              <a:rPr lang="zh-CN" altLang="en-US" sz="1400" dirty="0">
                <a:latin typeface="等线" panose="02010600030101010101" pitchFamily="2" charset="-122"/>
                <a:ea typeface="等线" panose="02010600030101010101" pitchFamily="2" charset="-122"/>
                <a:cs typeface="Times New Roman" panose="02020603050405020304" pitchFamily="18" charset="0"/>
              </a:rPr>
              <a:t>油价高位宽幅震荡，</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成本支撑一般，</a:t>
            </a:r>
            <a:r>
              <a:rPr lang="zh-CN" altLang="en-US" sz="1400" dirty="0">
                <a:latin typeface="等线" panose="02010600030101010101" pitchFamily="2" charset="-122"/>
                <a:ea typeface="等线" panose="02010600030101010101" pitchFamily="2" charset="-122"/>
                <a:cs typeface="Times New Roman" panose="02020603050405020304" pitchFamily="18" charset="0"/>
              </a:rPr>
              <a:t>供应端</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看</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，三房</a:t>
            </a:r>
            <a:r>
              <a:rPr lang="zh-CN" altLang="en-US" sz="1400" dirty="0">
                <a:latin typeface="等线" panose="02010600030101010101" pitchFamily="2" charset="-122"/>
                <a:ea typeface="等线" panose="02010600030101010101" pitchFamily="2" charset="-122"/>
                <a:cs typeface="Times New Roman" panose="02020603050405020304" pitchFamily="18" charset="0"/>
              </a:rPr>
              <a:t>巷</a:t>
            </a:r>
            <a:r>
              <a:rPr lang="en-US" altLang="zh-CN" sz="1400" dirty="0">
                <a:latin typeface="等线" panose="02010600030101010101" pitchFamily="2" charset="-122"/>
                <a:ea typeface="等线" panose="02010600030101010101" pitchFamily="2" charset="-122"/>
                <a:cs typeface="Times New Roman" panose="02020603050405020304" pitchFamily="18" charset="0"/>
              </a:rPr>
              <a:t>120</a:t>
            </a:r>
            <a:r>
              <a:rPr lang="zh-CN" altLang="en-US" sz="1400" dirty="0">
                <a:latin typeface="等线" panose="02010600030101010101" pitchFamily="2" charset="-122"/>
                <a:ea typeface="等线" panose="02010600030101010101" pitchFamily="2" charset="-122"/>
                <a:cs typeface="Times New Roman" panose="02020603050405020304" pitchFamily="18" charset="0"/>
              </a:rPr>
              <a:t>万吨装置重启，逸盛新材料</a:t>
            </a:r>
            <a:r>
              <a:rPr lang="en-US" altLang="zh-CN" sz="1400" dirty="0">
                <a:latin typeface="等线" panose="02010600030101010101" pitchFamily="2" charset="-122"/>
                <a:ea typeface="等线" panose="02010600030101010101" pitchFamily="2" charset="-122"/>
                <a:cs typeface="Times New Roman" panose="02020603050405020304" pitchFamily="18" charset="0"/>
              </a:rPr>
              <a:t>330</a:t>
            </a:r>
            <a:r>
              <a:rPr lang="zh-CN" altLang="en-US" sz="1400" dirty="0">
                <a:latin typeface="等线" panose="02010600030101010101" pitchFamily="2" charset="-122"/>
                <a:ea typeface="等线" panose="02010600030101010101" pitchFamily="2" charset="-122"/>
                <a:cs typeface="Times New Roman" panose="02020603050405020304" pitchFamily="18" charset="0"/>
              </a:rPr>
              <a:t>万吨装置尚不确定是否正常</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运行，后期检修依旧不少，供应端收紧依旧没缓解，基差窄幅震荡。需求端</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，下游</a:t>
            </a:r>
            <a:r>
              <a:rPr lang="zh-CN" altLang="en-US" sz="1400" dirty="0">
                <a:latin typeface="等线" panose="02010600030101010101" pitchFamily="2" charset="-122"/>
                <a:ea typeface="等线" panose="02010600030101010101" pitchFamily="2" charset="-122"/>
                <a:cs typeface="Times New Roman" panose="02020603050405020304" pitchFamily="18" charset="0"/>
              </a:rPr>
              <a:t>部分聚酯工厂减产或计划减产，聚酯开工负荷下降中，对</a:t>
            </a:r>
            <a:r>
              <a:rPr lang="en-US" altLang="zh-CN" sz="1400" dirty="0">
                <a:latin typeface="等线" panose="02010600030101010101" pitchFamily="2" charset="-122"/>
                <a:ea typeface="等线" panose="02010600030101010101" pitchFamily="2" charset="-122"/>
                <a:cs typeface="Times New Roman" panose="02020603050405020304" pitchFamily="18" charset="0"/>
              </a:rPr>
              <a:t>PTA</a:t>
            </a:r>
            <a:r>
              <a:rPr lang="zh-CN" altLang="en-US" sz="1400" dirty="0">
                <a:latin typeface="等线" panose="02010600030101010101" pitchFamily="2" charset="-122"/>
                <a:ea typeface="等线" panose="02010600030101010101" pitchFamily="2" charset="-122"/>
                <a:cs typeface="Times New Roman" panose="02020603050405020304" pitchFamily="18" charset="0"/>
              </a:rPr>
              <a:t>需求微幅下降</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，后期或紧平衡，综合来看，弱供应与弱需求在博弈，</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PTA </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中长期看依旧适合多配。</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a:t>
            </a:r>
          </a:p>
          <a:p>
            <a:pPr>
              <a:lnSpc>
                <a:spcPct val="150000"/>
              </a:lnSpc>
            </a:pPr>
            <a:r>
              <a:rPr lang="en-US" altLang="zh-CN" sz="1400" b="1" dirty="0" smtClean="0">
                <a:solidFill>
                  <a:srgbClr val="EF6803"/>
                </a:solidFill>
                <a:latin typeface="等线" panose="02010600030101010101" pitchFamily="2" charset="-122"/>
                <a:ea typeface="等线" panose="02010600030101010101" pitchFamily="2" charset="-122"/>
                <a:cs typeface="Times New Roman" panose="02020603050405020304" pitchFamily="18" charset="0"/>
              </a:rPr>
              <a:t>3.</a:t>
            </a:r>
            <a:r>
              <a:rPr lang="zh-CN" altLang="zh-CN" sz="1400" b="1" dirty="0" smtClean="0">
                <a:solidFill>
                  <a:srgbClr val="EF6803"/>
                </a:solidFill>
                <a:latin typeface="等线" panose="02010600030101010101" pitchFamily="2" charset="-122"/>
                <a:ea typeface="等线" panose="02010600030101010101" pitchFamily="2" charset="-122"/>
                <a:cs typeface="Times New Roman" panose="02020603050405020304" pitchFamily="18" charset="0"/>
              </a:rPr>
              <a:t>策略</a:t>
            </a:r>
            <a:r>
              <a:rPr lang="zh-CN" altLang="en-US" sz="1400" b="1" dirty="0" smtClean="0">
                <a:solidFill>
                  <a:srgbClr val="EF6803"/>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1400" b="1" dirty="0" smtClean="0">
              <a:solidFill>
                <a:srgbClr val="EF6803"/>
              </a:solidFill>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1</a:t>
            </a: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趋势：</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5200</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附近逢低做多</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01</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合约，</a:t>
            </a:r>
            <a:endParaRPr lang="en-US" altLang="zh-CN" sz="1400" dirty="0" smtClean="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2</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）价差：观望</a:t>
            </a:r>
            <a:endParaRPr lang="en-US" altLang="zh-CN" sz="1400" dirty="0" smtClean="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3</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）基差：</a:t>
            </a:r>
            <a:r>
              <a:rPr lang="zh-CN" altLang="en-US" sz="1400" dirty="0">
                <a:latin typeface="等线" panose="02010600030101010101" pitchFamily="2" charset="-122"/>
                <a:ea typeface="等线" panose="02010600030101010101" pitchFamily="2" charset="-122"/>
                <a:cs typeface="Times New Roman" panose="02020603050405020304" pitchFamily="18" charset="0"/>
              </a:rPr>
              <a:t>做</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多基差继续持有</a:t>
            </a:r>
            <a:endParaRPr lang="en-US" altLang="zh-CN" sz="1400" dirty="0" smtClean="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en-US" altLang="zh-CN" sz="1400" b="1" dirty="0" smtClean="0">
                <a:solidFill>
                  <a:srgbClr val="EF6803"/>
                </a:solidFill>
                <a:latin typeface="等线" panose="02010600030101010101" pitchFamily="2" charset="-122"/>
                <a:ea typeface="等线" panose="02010600030101010101" pitchFamily="2" charset="-122"/>
                <a:cs typeface="Times New Roman" panose="02020603050405020304" pitchFamily="18" charset="0"/>
              </a:rPr>
              <a:t>4</a:t>
            </a: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风险提示</a:t>
            </a:r>
            <a:r>
              <a:rPr lang="zh-CN" altLang="en-US" sz="1400" b="1" dirty="0" smtClean="0">
                <a:solidFill>
                  <a:srgbClr val="EF6803"/>
                </a:solidFill>
                <a:latin typeface="等线" panose="02010600030101010101" pitchFamily="2" charset="-122"/>
                <a:ea typeface="等线" panose="02010600030101010101" pitchFamily="2" charset="-122"/>
                <a:cs typeface="Times New Roman" panose="02020603050405020304" pitchFamily="18" charset="0"/>
              </a:rPr>
              <a:t>：</a:t>
            </a:r>
            <a:r>
              <a:rPr lang="zh-CN" altLang="en-US" sz="1400" dirty="0">
                <a:latin typeface="等线" panose="02010600030101010101" pitchFamily="2" charset="-122"/>
                <a:ea typeface="等线" panose="02010600030101010101" pitchFamily="2" charset="-122"/>
                <a:cs typeface="Times New Roman" panose="02020603050405020304" pitchFamily="18" charset="0"/>
              </a:rPr>
              <a:t>油价</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大跌，终端需求不佳</a:t>
            </a:r>
          </a:p>
        </p:txBody>
      </p:sp>
    </p:spTree>
    <p:extLst>
      <p:ext uri="{BB962C8B-B14F-4D97-AF65-F5344CB8AC3E}">
        <p14:creationId xmlns:p14="http://schemas.microsoft.com/office/powerpoint/2010/main" val="2975391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817240"/>
            <a:ext cx="7640601" cy="811560"/>
          </a:xfrm>
        </p:spPr>
        <p:txBody>
          <a:bodyPr/>
          <a:lstStyle/>
          <a:p>
            <a:pPr algn="l"/>
            <a:r>
              <a:rPr lang="en-US" altLang="zh-CN" b="1" dirty="0" smtClean="0">
                <a:latin typeface="+mj-ea"/>
              </a:rPr>
              <a:t> 1.2 PTA</a:t>
            </a:r>
            <a:r>
              <a:rPr lang="zh-CN" altLang="en-US" dirty="0">
                <a:latin typeface="+mj-ea"/>
              </a:rPr>
              <a:t>基本面概述</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1441130694"/>
              </p:ext>
            </p:extLst>
          </p:nvPr>
        </p:nvGraphicFramePr>
        <p:xfrm>
          <a:off x="467544" y="1628800"/>
          <a:ext cx="8219255" cy="5020905"/>
        </p:xfrm>
        <a:graphic>
          <a:graphicData uri="http://schemas.openxmlformats.org/drawingml/2006/table">
            <a:tbl>
              <a:tblPr firstRow="1" bandRow="1">
                <a:tableStyleId>{5C22544A-7EE6-4342-B048-85BDC9FD1C3A}</a:tableStyleId>
              </a:tblPr>
              <a:tblGrid>
                <a:gridCol w="1720708">
                  <a:extLst>
                    <a:ext uri="{9D8B030D-6E8A-4147-A177-3AD203B41FA5}">
                      <a16:colId xmlns:a16="http://schemas.microsoft.com/office/drawing/2014/main" val="20000"/>
                    </a:ext>
                  </a:extLst>
                </a:gridCol>
                <a:gridCol w="5103730">
                  <a:extLst>
                    <a:ext uri="{9D8B030D-6E8A-4147-A177-3AD203B41FA5}">
                      <a16:colId xmlns:a16="http://schemas.microsoft.com/office/drawing/2014/main" val="20001"/>
                    </a:ext>
                  </a:extLst>
                </a:gridCol>
                <a:gridCol w="1394817">
                  <a:extLst>
                    <a:ext uri="{9D8B030D-6E8A-4147-A177-3AD203B41FA5}">
                      <a16:colId xmlns:a16="http://schemas.microsoft.com/office/drawing/2014/main" val="20002"/>
                    </a:ext>
                  </a:extLst>
                </a:gridCol>
              </a:tblGrid>
              <a:tr h="482289">
                <a:tc>
                  <a:txBody>
                    <a:bodyPr/>
                    <a:lstStyle/>
                    <a:p>
                      <a:pPr algn="ctr"/>
                      <a:r>
                        <a:rPr lang="zh-CN" altLang="en-US" sz="1400" dirty="0">
                          <a:solidFill>
                            <a:schemeClr val="tx1"/>
                          </a:solidFill>
                          <a:latin typeface="等线" panose="02010600030101010101" pitchFamily="2" charset="-122"/>
                          <a:ea typeface="等线" panose="02010600030101010101" pitchFamily="2" charset="-122"/>
                        </a:rPr>
                        <a:t>指标</a:t>
                      </a:r>
                    </a:p>
                  </a:txBody>
                  <a:tcPr anchor="ctr">
                    <a:solidFill>
                      <a:srgbClr val="F39464"/>
                    </a:solidFill>
                  </a:tcPr>
                </a:tc>
                <a:tc>
                  <a:txBody>
                    <a:bodyPr/>
                    <a:lstStyle/>
                    <a:p>
                      <a:pPr algn="ctr"/>
                      <a:endParaRPr lang="zh-CN" altLang="en-US" sz="1400" dirty="0">
                        <a:solidFill>
                          <a:schemeClr val="tx1"/>
                        </a:solidFill>
                        <a:latin typeface="等线" panose="02010600030101010101" pitchFamily="2" charset="-122"/>
                        <a:ea typeface="等线" panose="02010600030101010101" pitchFamily="2" charset="-122"/>
                      </a:endParaRPr>
                    </a:p>
                  </a:txBody>
                  <a:tcPr anchor="ctr">
                    <a:solidFill>
                      <a:srgbClr val="F39464"/>
                    </a:solidFill>
                  </a:tcPr>
                </a:tc>
                <a:tc>
                  <a:txBody>
                    <a:bodyPr/>
                    <a:lstStyle/>
                    <a:p>
                      <a:pPr algn="ctr"/>
                      <a:r>
                        <a:rPr lang="zh-CN" altLang="en-US" sz="1400" dirty="0">
                          <a:solidFill>
                            <a:schemeClr val="tx1"/>
                          </a:solidFill>
                          <a:latin typeface="等线" panose="02010600030101010101" pitchFamily="2" charset="-122"/>
                          <a:ea typeface="等线" panose="02010600030101010101" pitchFamily="2" charset="-122"/>
                        </a:rPr>
                        <a:t>驱动</a:t>
                      </a:r>
                    </a:p>
                  </a:txBody>
                  <a:tcPr anchor="ctr">
                    <a:solidFill>
                      <a:srgbClr val="F39464"/>
                    </a:solidFill>
                  </a:tcPr>
                </a:tc>
                <a:extLst>
                  <a:ext uri="{0D108BD9-81ED-4DB2-BD59-A6C34878D82A}">
                    <a16:rowId xmlns:a16="http://schemas.microsoft.com/office/drawing/2014/main" val="10000"/>
                  </a:ext>
                </a:extLst>
              </a:tr>
              <a:tr h="629524">
                <a:tc>
                  <a:txBody>
                    <a:bodyPr/>
                    <a:lstStyle/>
                    <a:p>
                      <a:pPr algn="ctr"/>
                      <a:r>
                        <a:rPr lang="zh-CN" altLang="en-US" sz="1400" dirty="0">
                          <a:latin typeface="等线" panose="02010600030101010101" pitchFamily="2" charset="-122"/>
                          <a:ea typeface="等线" panose="02010600030101010101" pitchFamily="2" charset="-122"/>
                        </a:rPr>
                        <a:t>供应</a:t>
                      </a:r>
                    </a:p>
                  </a:txBody>
                  <a:tcPr anchor="ctr"/>
                </a:tc>
                <a:tc>
                  <a:txBody>
                    <a:bodyPr/>
                    <a:lstStyle/>
                    <a:p>
                      <a:pPr algn="ctr"/>
                      <a:r>
                        <a:rPr lang="en-US" altLang="zh-CN" sz="1400" dirty="0">
                          <a:latin typeface="等线" panose="02010600030101010101" pitchFamily="2" charset="-122"/>
                          <a:ea typeface="等线" panose="02010600030101010101" pitchFamily="2" charset="-122"/>
                        </a:rPr>
                        <a:t>PTA</a:t>
                      </a:r>
                      <a:r>
                        <a:rPr lang="zh-CN" altLang="en-US" sz="1400" dirty="0" smtClean="0">
                          <a:latin typeface="等线" panose="02010600030101010101" pitchFamily="2" charset="-122"/>
                          <a:ea typeface="等线" panose="02010600030101010101" pitchFamily="2" charset="-122"/>
                        </a:rPr>
                        <a:t>开工率小幅下降</a:t>
                      </a:r>
                      <a:r>
                        <a:rPr lang="zh-CN" altLang="en-US" sz="1400" kern="1200" dirty="0" smtClean="0">
                          <a:solidFill>
                            <a:schemeClr val="dk1"/>
                          </a:solidFill>
                          <a:latin typeface="等线" panose="02010600030101010101" pitchFamily="2" charset="-122"/>
                          <a:ea typeface="等线" panose="02010600030101010101" pitchFamily="2" charset="-122"/>
                          <a:cs typeface="+mn-cs"/>
                        </a:rPr>
                        <a:t>，</a:t>
                      </a:r>
                      <a:r>
                        <a:rPr lang="en-US" altLang="zh-CN" sz="1400" kern="1200" dirty="0" smtClean="0">
                          <a:solidFill>
                            <a:schemeClr val="dk1"/>
                          </a:solidFill>
                          <a:latin typeface="等线" panose="02010600030101010101" pitchFamily="2" charset="-122"/>
                          <a:ea typeface="等线" panose="02010600030101010101" pitchFamily="2" charset="-122"/>
                          <a:cs typeface="+mn-cs"/>
                        </a:rPr>
                        <a:t>8</a:t>
                      </a:r>
                      <a:r>
                        <a:rPr lang="zh-CN" altLang="en-US" sz="1400" kern="1200" dirty="0" smtClean="0">
                          <a:solidFill>
                            <a:schemeClr val="dk1"/>
                          </a:solidFill>
                          <a:latin typeface="等线" panose="02010600030101010101" pitchFamily="2" charset="-122"/>
                          <a:ea typeface="等线" panose="02010600030101010101" pitchFamily="2" charset="-122"/>
                          <a:cs typeface="+mn-cs"/>
                        </a:rPr>
                        <a:t>月检修不少，</a:t>
                      </a:r>
                      <a:r>
                        <a:rPr lang="en-US" altLang="zh-CN" sz="1400" kern="1200" dirty="0" smtClean="0">
                          <a:solidFill>
                            <a:schemeClr val="dk1"/>
                          </a:solidFill>
                          <a:latin typeface="等线" panose="02010600030101010101" pitchFamily="2" charset="-122"/>
                          <a:ea typeface="等线" panose="02010600030101010101" pitchFamily="2" charset="-122"/>
                          <a:cs typeface="+mn-cs"/>
                        </a:rPr>
                        <a:t>8</a:t>
                      </a:r>
                      <a:r>
                        <a:rPr lang="zh-CN" altLang="en-US" sz="1400" kern="1200" dirty="0" smtClean="0">
                          <a:solidFill>
                            <a:schemeClr val="dk1"/>
                          </a:solidFill>
                          <a:latin typeface="等线" panose="02010600030101010101" pitchFamily="2" charset="-122"/>
                          <a:ea typeface="等线" panose="02010600030101010101" pitchFamily="2" charset="-122"/>
                          <a:cs typeface="+mn-cs"/>
                        </a:rPr>
                        <a:t>月</a:t>
                      </a:r>
                      <a:r>
                        <a:rPr lang="zh-CN" altLang="en-US" sz="1400" dirty="0" smtClean="0">
                          <a:latin typeface="等线" panose="02010600030101010101" pitchFamily="2" charset="-122"/>
                          <a:ea typeface="等线" panose="02010600030101010101" pitchFamily="2" charset="-122"/>
                        </a:rPr>
                        <a:t>主力减少合约供应量，供应收紧</a:t>
                      </a:r>
                      <a:endParaRPr lang="zh-CN" altLang="en-US" sz="1400" dirty="0">
                        <a:latin typeface="等线" panose="02010600030101010101" pitchFamily="2" charset="-122"/>
                        <a:ea typeface="等线"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中性偏强</a:t>
                      </a:r>
                      <a:endParaRPr lang="zh-CN" altLang="en-US" sz="1400" dirty="0">
                        <a:latin typeface="等线" panose="02010600030101010101" pitchFamily="2" charset="-122"/>
                        <a:ea typeface="等线" panose="02010600030101010101" pitchFamily="2" charset="-122"/>
                      </a:endParaRPr>
                    </a:p>
                  </a:txBody>
                  <a:tcPr anchor="ctr"/>
                </a:tc>
                <a:extLst>
                  <a:ext uri="{0D108BD9-81ED-4DB2-BD59-A6C34878D82A}">
                    <a16:rowId xmlns:a16="http://schemas.microsoft.com/office/drawing/2014/main" val="10001"/>
                  </a:ext>
                </a:extLst>
              </a:tr>
              <a:tr h="819892">
                <a:tc>
                  <a:txBody>
                    <a:bodyPr/>
                    <a:lstStyle/>
                    <a:p>
                      <a:pPr algn="ctr"/>
                      <a:r>
                        <a:rPr lang="zh-CN" altLang="en-US" sz="1400" dirty="0">
                          <a:latin typeface="等线" panose="02010600030101010101" pitchFamily="2" charset="-122"/>
                          <a:ea typeface="等线" panose="02010600030101010101" pitchFamily="2" charset="-122"/>
                        </a:rPr>
                        <a:t>需求</a:t>
                      </a:r>
                    </a:p>
                  </a:txBody>
                  <a:tcPr anchor="ctr"/>
                </a:tc>
                <a:tc>
                  <a:txBody>
                    <a:bodyPr/>
                    <a:lstStyle/>
                    <a:p>
                      <a:pPr algn="ctr"/>
                      <a:r>
                        <a:rPr lang="zh-CN" altLang="en-US" sz="1400" dirty="0" smtClean="0">
                          <a:latin typeface="等线" panose="02010600030101010101" pitchFamily="2" charset="-122"/>
                          <a:ea typeface="等线" panose="02010600030101010101" pitchFamily="2" charset="-122"/>
                        </a:rPr>
                        <a:t>聚酯联合减产，产销清淡，织造低迷，海外订单不佳</a:t>
                      </a:r>
                      <a:endParaRPr lang="zh-CN" altLang="en-US" sz="1400" dirty="0">
                        <a:latin typeface="等线" panose="02010600030101010101" pitchFamily="2" charset="-122"/>
                        <a:ea typeface="等线"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中性偏弱</a:t>
                      </a:r>
                      <a:endParaRPr lang="zh-CN" altLang="en-US" sz="1400" kern="1200" dirty="0">
                        <a:solidFill>
                          <a:schemeClr val="dk1"/>
                        </a:solidFill>
                        <a:latin typeface="等线" panose="02010600030101010101" pitchFamily="2" charset="-122"/>
                        <a:ea typeface="等线" panose="02010600030101010101" pitchFamily="2" charset="-122"/>
                        <a:cs typeface="+mn-cs"/>
                      </a:endParaRPr>
                    </a:p>
                    <a:p>
                      <a:pPr algn="ctr"/>
                      <a:endParaRPr lang="zh-CN" altLang="en-US" sz="1400" dirty="0">
                        <a:latin typeface="等线" panose="02010600030101010101" pitchFamily="2" charset="-122"/>
                        <a:ea typeface="等线" panose="02010600030101010101" pitchFamily="2" charset="-122"/>
                      </a:endParaRPr>
                    </a:p>
                  </a:txBody>
                  <a:tcPr anchor="ctr"/>
                </a:tc>
                <a:extLst>
                  <a:ext uri="{0D108BD9-81ED-4DB2-BD59-A6C34878D82A}">
                    <a16:rowId xmlns:a16="http://schemas.microsoft.com/office/drawing/2014/main" val="10002"/>
                  </a:ext>
                </a:extLst>
              </a:tr>
              <a:tr h="629524">
                <a:tc>
                  <a:txBody>
                    <a:bodyPr/>
                    <a:lstStyle/>
                    <a:p>
                      <a:pPr algn="ctr"/>
                      <a:r>
                        <a:rPr lang="zh-CN" altLang="en-US" sz="1400" dirty="0">
                          <a:latin typeface="等线" panose="02010600030101010101" pitchFamily="2" charset="-122"/>
                          <a:ea typeface="等线" panose="02010600030101010101" pitchFamily="2" charset="-122"/>
                        </a:rPr>
                        <a:t>库存</a:t>
                      </a:r>
                    </a:p>
                  </a:txBody>
                  <a:tcPr anchor="ctr"/>
                </a:tc>
                <a:tc>
                  <a:txBody>
                    <a:bodyPr/>
                    <a:lstStyle/>
                    <a:p>
                      <a:pPr algn="ctr"/>
                      <a:r>
                        <a:rPr lang="zh-CN" altLang="en-US" sz="1400" dirty="0">
                          <a:latin typeface="等线" panose="02010600030101010101" pitchFamily="2" charset="-122"/>
                          <a:ea typeface="等线" panose="02010600030101010101" pitchFamily="2" charset="-122"/>
                        </a:rPr>
                        <a:t>平衡表</a:t>
                      </a:r>
                      <a:r>
                        <a:rPr lang="zh-CN" altLang="en-US" sz="1400" dirty="0" smtClean="0">
                          <a:latin typeface="等线" panose="02010600030101010101" pitchFamily="2" charset="-122"/>
                          <a:ea typeface="等线" panose="02010600030101010101" pitchFamily="2" charset="-122"/>
                        </a:rPr>
                        <a:t>来看，</a:t>
                      </a:r>
                      <a:r>
                        <a:rPr lang="en-US" altLang="zh-CN" sz="1400" dirty="0" smtClean="0">
                          <a:latin typeface="等线" panose="02010600030101010101" pitchFamily="2" charset="-122"/>
                          <a:ea typeface="等线" panose="02010600030101010101" pitchFamily="2" charset="-122"/>
                        </a:rPr>
                        <a:t>8</a:t>
                      </a:r>
                      <a:r>
                        <a:rPr lang="zh-CN" altLang="en-US" sz="1400" dirty="0" smtClean="0">
                          <a:latin typeface="等线" panose="02010600030101010101" pitchFamily="2" charset="-122"/>
                          <a:ea typeface="等线" panose="02010600030101010101" pitchFamily="2" charset="-122"/>
                        </a:rPr>
                        <a:t>月份小幅去库</a:t>
                      </a:r>
                      <a:endParaRPr lang="zh-CN" altLang="en-US" sz="1400" dirty="0">
                        <a:latin typeface="等线" panose="02010600030101010101" pitchFamily="2" charset="-122"/>
                        <a:ea typeface="等线" panose="02010600030101010101" pitchFamily="2" charset="-122"/>
                      </a:endParaRPr>
                    </a:p>
                  </a:txBody>
                  <a:tcPr anchor="ctr"/>
                </a:tc>
                <a:tc>
                  <a:txBody>
                    <a:bodyPr/>
                    <a:lstStyle/>
                    <a:p>
                      <a:pPr algn="ctr"/>
                      <a:r>
                        <a:rPr lang="zh-CN" altLang="en-US" sz="1400" dirty="0" smtClean="0">
                          <a:latin typeface="等线" panose="02010600030101010101" pitchFamily="2" charset="-122"/>
                          <a:ea typeface="等线" panose="02010600030101010101" pitchFamily="2" charset="-122"/>
                        </a:rPr>
                        <a:t>中性偏强</a:t>
                      </a:r>
                      <a:endParaRPr lang="zh-CN" altLang="en-US" sz="1400" dirty="0">
                        <a:latin typeface="等线" panose="02010600030101010101" pitchFamily="2" charset="-122"/>
                        <a:ea typeface="等线" panose="02010600030101010101" pitchFamily="2" charset="-122"/>
                      </a:endParaRPr>
                    </a:p>
                  </a:txBody>
                  <a:tcPr anchor="ctr"/>
                </a:tc>
                <a:extLst>
                  <a:ext uri="{0D108BD9-81ED-4DB2-BD59-A6C34878D82A}">
                    <a16:rowId xmlns:a16="http://schemas.microsoft.com/office/drawing/2014/main" val="10003"/>
                  </a:ext>
                </a:extLst>
              </a:tr>
              <a:tr h="819892">
                <a:tc>
                  <a:txBody>
                    <a:bodyPr/>
                    <a:lstStyle/>
                    <a:p>
                      <a:pPr algn="ctr"/>
                      <a:r>
                        <a:rPr lang="zh-CN" altLang="en-US" sz="1400" dirty="0">
                          <a:latin typeface="等线" panose="02010600030101010101" pitchFamily="2" charset="-122"/>
                          <a:ea typeface="等线" panose="02010600030101010101" pitchFamily="2" charset="-122"/>
                        </a:rPr>
                        <a:t>加工差</a:t>
                      </a:r>
                    </a:p>
                  </a:txBody>
                  <a:tcPr anchor="ctr"/>
                </a:tc>
                <a:tc>
                  <a:txBody>
                    <a:bodyPr/>
                    <a:lstStyle/>
                    <a:p>
                      <a:pPr algn="ctr"/>
                      <a:r>
                        <a:rPr lang="zh-CN" altLang="en-US" sz="1400" dirty="0">
                          <a:latin typeface="等线" panose="02010600030101010101" pitchFamily="2" charset="-122"/>
                          <a:ea typeface="等线" panose="02010600030101010101" pitchFamily="2" charset="-122"/>
                        </a:rPr>
                        <a:t>加工</a:t>
                      </a:r>
                      <a:r>
                        <a:rPr lang="zh-CN" altLang="en-US" sz="1400" dirty="0" smtClean="0">
                          <a:latin typeface="等线" panose="02010600030101010101" pitchFamily="2" charset="-122"/>
                          <a:ea typeface="等线" panose="02010600030101010101" pitchFamily="2" charset="-122"/>
                        </a:rPr>
                        <a:t>差偏高</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中性偏弱</a:t>
                      </a:r>
                      <a:endParaRPr lang="zh-CN" altLang="en-US" sz="1400" dirty="0">
                        <a:latin typeface="等线" panose="02010600030101010101" pitchFamily="2" charset="-122"/>
                        <a:ea typeface="等线" panose="02010600030101010101" pitchFamily="2" charset="-122"/>
                      </a:endParaRPr>
                    </a:p>
                  </a:txBody>
                  <a:tcPr anchor="ctr"/>
                </a:tc>
                <a:extLst>
                  <a:ext uri="{0D108BD9-81ED-4DB2-BD59-A6C34878D82A}">
                    <a16:rowId xmlns:a16="http://schemas.microsoft.com/office/drawing/2014/main" val="10004"/>
                  </a:ext>
                </a:extLst>
              </a:tr>
              <a:tr h="819892">
                <a:tc>
                  <a:txBody>
                    <a:bodyPr/>
                    <a:lstStyle/>
                    <a:p>
                      <a:pPr algn="ctr"/>
                      <a:r>
                        <a:rPr lang="zh-CN" altLang="en-US" sz="1400" dirty="0" smtClean="0">
                          <a:latin typeface="等线" panose="02010600030101010101" pitchFamily="2" charset="-122"/>
                          <a:ea typeface="等线" panose="02010600030101010101" pitchFamily="2" charset="-122"/>
                        </a:rPr>
                        <a:t>基差</a:t>
                      </a:r>
                      <a:endParaRPr lang="zh-CN" altLang="en-US" sz="1400" dirty="0">
                        <a:latin typeface="等线" panose="02010600030101010101" pitchFamily="2" charset="-122"/>
                        <a:ea typeface="等线" panose="02010600030101010101" pitchFamily="2" charset="-122"/>
                      </a:endParaRPr>
                    </a:p>
                  </a:txBody>
                  <a:tcPr anchor="ctr"/>
                </a:tc>
                <a:tc>
                  <a:txBody>
                    <a:bodyPr/>
                    <a:lstStyle/>
                    <a:p>
                      <a:pPr algn="ctr"/>
                      <a:r>
                        <a:rPr lang="en-US" altLang="zh-CN" sz="1400" dirty="0" smtClean="0">
                          <a:latin typeface="等线" panose="02010600030101010101" pitchFamily="2" charset="-122"/>
                          <a:ea typeface="等线" panose="02010600030101010101" pitchFamily="2" charset="-122"/>
                        </a:rPr>
                        <a:t>09</a:t>
                      </a:r>
                      <a:r>
                        <a:rPr lang="zh-CN" altLang="en-US" sz="1400" dirty="0" smtClean="0">
                          <a:latin typeface="等线" panose="02010600030101010101" pitchFamily="2" charset="-122"/>
                          <a:ea typeface="等线" panose="02010600030101010101" pitchFamily="2" charset="-122"/>
                        </a:rPr>
                        <a:t>基差窄幅震荡</a:t>
                      </a:r>
                    </a:p>
                  </a:txBody>
                  <a:tcPr anchor="ctr"/>
                </a:tc>
                <a:tc>
                  <a:txBody>
                    <a:bodyPr/>
                    <a:lstStyle/>
                    <a:p>
                      <a:pPr marL="0" algn="ctr" defTabSz="914400" rtl="0" eaLnBrk="1" fontAlgn="ctr" latinLnBrk="0" hangingPunct="1"/>
                      <a:r>
                        <a:rPr lang="zh-CN" altLang="en-US" sz="1400" kern="1200" dirty="0" smtClean="0">
                          <a:solidFill>
                            <a:schemeClr val="dk1"/>
                          </a:solidFill>
                          <a:latin typeface="等线" panose="02010600030101010101" pitchFamily="2" charset="-122"/>
                          <a:ea typeface="等线" panose="02010600030101010101" pitchFamily="2" charset="-122"/>
                          <a:cs typeface="+mn-cs"/>
                        </a:rPr>
                        <a:t>中性</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marL="0" marR="0" marT="0" marB="0" anchor="ctr"/>
                </a:tc>
                <a:extLst>
                  <a:ext uri="{0D108BD9-81ED-4DB2-BD59-A6C34878D82A}">
                    <a16:rowId xmlns:a16="http://schemas.microsoft.com/office/drawing/2014/main" val="10005"/>
                  </a:ext>
                </a:extLst>
              </a:tr>
              <a:tr h="819892">
                <a:tc>
                  <a:txBody>
                    <a:bodyPr/>
                    <a:lstStyle/>
                    <a:p>
                      <a:pPr algn="ctr"/>
                      <a:r>
                        <a:rPr lang="zh-CN" altLang="en-US" sz="1400" dirty="0">
                          <a:latin typeface="等线" panose="02010600030101010101" pitchFamily="2" charset="-122"/>
                          <a:ea typeface="等线" panose="02010600030101010101" pitchFamily="2" charset="-122"/>
                        </a:rPr>
                        <a:t>成本</a:t>
                      </a:r>
                    </a:p>
                  </a:txBody>
                  <a:tcPr anchor="ctr"/>
                </a:tc>
                <a:tc>
                  <a:txBody>
                    <a:bodyPr/>
                    <a:lstStyle/>
                    <a:p>
                      <a:pPr algn="ctr"/>
                      <a:r>
                        <a:rPr lang="zh-CN" altLang="en-US" sz="1400" dirty="0">
                          <a:latin typeface="等线" panose="02010600030101010101" pitchFamily="2" charset="-122"/>
                          <a:ea typeface="等线" panose="02010600030101010101" pitchFamily="2" charset="-122"/>
                        </a:rPr>
                        <a:t>油</a:t>
                      </a:r>
                      <a:r>
                        <a:rPr lang="zh-CN" altLang="en-US" sz="1400" dirty="0" smtClean="0">
                          <a:latin typeface="等线" panose="02010600030101010101" pitchFamily="2" charset="-122"/>
                          <a:ea typeface="等线" panose="02010600030101010101" pitchFamily="2" charset="-122"/>
                        </a:rPr>
                        <a:t>价高位运行，成本有支撑</a:t>
                      </a:r>
                      <a:endParaRPr lang="zh-CN" altLang="en-US" sz="1400" dirty="0">
                        <a:latin typeface="等线" panose="02010600030101010101" pitchFamily="2" charset="-122"/>
                        <a:ea typeface="等线"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中性</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92696"/>
            <a:ext cx="7640601" cy="811560"/>
          </a:xfrm>
        </p:spPr>
        <p:txBody>
          <a:bodyPr/>
          <a:lstStyle/>
          <a:p>
            <a:r>
              <a:rPr lang="en-US" altLang="zh-CN" b="1" dirty="0" smtClean="0">
                <a:latin typeface="+mj-ea"/>
              </a:rPr>
              <a:t>1.3 PTA</a:t>
            </a:r>
            <a:r>
              <a:rPr lang="zh-CN" altLang="en-US" b="1" dirty="0">
                <a:latin typeface="+mj-ea"/>
              </a:rPr>
              <a:t>多空逻辑对比概述</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663651773"/>
              </p:ext>
            </p:extLst>
          </p:nvPr>
        </p:nvGraphicFramePr>
        <p:xfrm>
          <a:off x="539552" y="1412776"/>
          <a:ext cx="7272808" cy="5161064"/>
        </p:xfrm>
        <a:graphic>
          <a:graphicData uri="http://schemas.openxmlformats.org/drawingml/2006/table">
            <a:tbl>
              <a:tblPr firstRow="1" bandRow="1">
                <a:tableStyleId>{5C22544A-7EE6-4342-B048-85BDC9FD1C3A}</a:tableStyleId>
              </a:tblPr>
              <a:tblGrid>
                <a:gridCol w="1833760">
                  <a:extLst>
                    <a:ext uri="{9D8B030D-6E8A-4147-A177-3AD203B41FA5}">
                      <a16:colId xmlns:a16="http://schemas.microsoft.com/office/drawing/2014/main" val="20000"/>
                    </a:ext>
                  </a:extLst>
                </a:gridCol>
                <a:gridCol w="5439048">
                  <a:extLst>
                    <a:ext uri="{9D8B030D-6E8A-4147-A177-3AD203B41FA5}">
                      <a16:colId xmlns:a16="http://schemas.microsoft.com/office/drawing/2014/main" val="20001"/>
                    </a:ext>
                  </a:extLst>
                </a:gridCol>
              </a:tblGrid>
              <a:tr h="447221">
                <a:tc>
                  <a:txBody>
                    <a:bodyPr/>
                    <a:lstStyle/>
                    <a:p>
                      <a:pPr algn="ctr"/>
                      <a:r>
                        <a:rPr lang="zh-CN" altLang="en-US" sz="1400" b="1" dirty="0" smtClean="0">
                          <a:solidFill>
                            <a:schemeClr val="tx1"/>
                          </a:solidFill>
                          <a:latin typeface="等线" panose="02010600030101010101" pitchFamily="2" charset="-122"/>
                          <a:ea typeface="等线" panose="02010600030101010101" pitchFamily="2" charset="-122"/>
                        </a:rPr>
                        <a:t>多</a:t>
                      </a:r>
                      <a:r>
                        <a:rPr lang="en-US" altLang="zh-CN" sz="1400" b="1" dirty="0" smtClean="0">
                          <a:solidFill>
                            <a:schemeClr val="tx1"/>
                          </a:solidFill>
                          <a:latin typeface="等线" panose="02010600030101010101" pitchFamily="2" charset="-122"/>
                          <a:ea typeface="等线" panose="02010600030101010101" pitchFamily="2" charset="-122"/>
                        </a:rPr>
                        <a:t>/</a:t>
                      </a:r>
                      <a:r>
                        <a:rPr lang="zh-CN" altLang="en-US" sz="1400" b="1" dirty="0" smtClean="0">
                          <a:solidFill>
                            <a:schemeClr val="tx1"/>
                          </a:solidFill>
                          <a:latin typeface="等线" panose="02010600030101010101" pitchFamily="2" charset="-122"/>
                          <a:ea typeface="等线" panose="02010600030101010101" pitchFamily="2" charset="-122"/>
                        </a:rPr>
                        <a:t>空</a:t>
                      </a:r>
                      <a:endParaRPr lang="zh-CN" altLang="en-US" sz="1400" b="1" dirty="0">
                        <a:solidFill>
                          <a:schemeClr val="tx1"/>
                        </a:solidFill>
                        <a:latin typeface="等线" panose="02010600030101010101" pitchFamily="2" charset="-122"/>
                        <a:ea typeface="等线" panose="02010600030101010101" pitchFamily="2" charset="-122"/>
                      </a:endParaRPr>
                    </a:p>
                  </a:txBody>
                  <a:tcPr anchor="ctr">
                    <a:solidFill>
                      <a:srgbClr val="F39464"/>
                    </a:solidFill>
                  </a:tcPr>
                </a:tc>
                <a:tc>
                  <a:txBody>
                    <a:bodyPr/>
                    <a:lstStyle/>
                    <a:p>
                      <a:pPr algn="ctr"/>
                      <a:r>
                        <a:rPr lang="zh-CN" altLang="en-US" sz="1400" dirty="0" smtClean="0">
                          <a:solidFill>
                            <a:schemeClr val="tx1"/>
                          </a:solidFill>
                          <a:latin typeface="等线" panose="02010600030101010101" pitchFamily="2" charset="-122"/>
                          <a:ea typeface="等线" panose="02010600030101010101" pitchFamily="2" charset="-122"/>
                        </a:rPr>
                        <a:t>主要逻辑</a:t>
                      </a:r>
                      <a:endParaRPr lang="zh-CN" altLang="en-US" sz="1400" dirty="0">
                        <a:solidFill>
                          <a:schemeClr val="tx1"/>
                        </a:solidFill>
                        <a:latin typeface="等线" panose="02010600030101010101" pitchFamily="2" charset="-122"/>
                        <a:ea typeface="等线" panose="02010600030101010101" pitchFamily="2" charset="-122"/>
                      </a:endParaRPr>
                    </a:p>
                  </a:txBody>
                  <a:tcPr anchor="ctr">
                    <a:solidFill>
                      <a:srgbClr val="F39464"/>
                    </a:solidFill>
                  </a:tcPr>
                </a:tc>
                <a:extLst>
                  <a:ext uri="{0D108BD9-81ED-4DB2-BD59-A6C34878D82A}">
                    <a16:rowId xmlns:a16="http://schemas.microsoft.com/office/drawing/2014/main" val="10000"/>
                  </a:ext>
                </a:extLst>
              </a:tr>
              <a:tr h="584200">
                <a:tc row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空方</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dk1"/>
                          </a:solidFill>
                          <a:latin typeface="等线" panose="02010600030101010101" pitchFamily="2" charset="-122"/>
                          <a:ea typeface="等线" panose="02010600030101010101" pitchFamily="2" charset="-122"/>
                          <a:cs typeface="+mn-cs"/>
                        </a:rPr>
                        <a:t>1.</a:t>
                      </a:r>
                      <a:r>
                        <a:rPr lang="zh-CN" altLang="en-US" sz="1400" kern="1200" dirty="0" smtClean="0">
                          <a:solidFill>
                            <a:schemeClr val="dk1"/>
                          </a:solidFill>
                          <a:latin typeface="等线" panose="02010600030101010101" pitchFamily="2" charset="-122"/>
                          <a:ea typeface="等线" panose="02010600030101010101" pitchFamily="2" charset="-122"/>
                          <a:cs typeface="+mn-cs"/>
                        </a:rPr>
                        <a:t>下游联合减产</a:t>
                      </a:r>
                      <a:endParaRPr lang="en-US" altLang="zh-CN" sz="1400" kern="1200" dirty="0" smtClean="0">
                        <a:solidFill>
                          <a:schemeClr val="dk1"/>
                        </a:solidFill>
                        <a:latin typeface="等线" panose="02010600030101010101" pitchFamily="2" charset="-122"/>
                        <a:ea typeface="等线" panose="02010600030101010101" pitchFamily="2" charset="-122"/>
                        <a:cs typeface="+mn-cs"/>
                      </a:endParaRPr>
                    </a:p>
                  </a:txBody>
                  <a:tcPr anchor="ctr"/>
                </a:tc>
                <a:extLst>
                  <a:ext uri="{0D108BD9-81ED-4DB2-BD59-A6C34878D82A}">
                    <a16:rowId xmlns:a16="http://schemas.microsoft.com/office/drawing/2014/main" val="10001"/>
                  </a:ext>
                </a:extLst>
              </a:tr>
              <a:tr h="504789">
                <a:tc vMerge="1">
                  <a:txBody>
                    <a:bodyPr/>
                    <a:lstStyle/>
                    <a:p>
                      <a:endParaRPr lang="zh-CN"/>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dk1"/>
                          </a:solidFill>
                          <a:latin typeface="等线" panose="02010600030101010101" pitchFamily="2" charset="-122"/>
                          <a:ea typeface="等线" panose="02010600030101010101" pitchFamily="2" charset="-122"/>
                          <a:cs typeface="+mn-cs"/>
                        </a:rPr>
                        <a:t>2.</a:t>
                      </a:r>
                      <a:r>
                        <a:rPr lang="zh-CN" altLang="en-US" sz="1400" kern="1200" dirty="0" smtClean="0">
                          <a:solidFill>
                            <a:schemeClr val="dk1"/>
                          </a:solidFill>
                          <a:latin typeface="等线" panose="02010600030101010101" pitchFamily="2" charset="-122"/>
                          <a:ea typeface="等线" panose="02010600030101010101" pitchFamily="2" charset="-122"/>
                          <a:cs typeface="+mn-cs"/>
                        </a:rPr>
                        <a:t>行业产能过剩，高加工费不可持续</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extLst>
                  <a:ext uri="{0D108BD9-81ED-4DB2-BD59-A6C34878D82A}">
                    <a16:rowId xmlns:a16="http://schemas.microsoft.com/office/drawing/2014/main" val="10002"/>
                  </a:ext>
                </a:extLst>
              </a:tr>
              <a:tr h="583750">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                                                             多方</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dk1"/>
                          </a:solidFill>
                          <a:latin typeface="等线" panose="02010600030101010101" pitchFamily="2" charset="-122"/>
                          <a:ea typeface="等线" panose="02010600030101010101" pitchFamily="2" charset="-122"/>
                          <a:cs typeface="+mn-cs"/>
                        </a:rPr>
                        <a:t>1.</a:t>
                      </a:r>
                      <a:r>
                        <a:rPr lang="zh-CN" altLang="en-US" sz="1400" kern="1200" dirty="0" smtClean="0">
                          <a:solidFill>
                            <a:schemeClr val="dk1"/>
                          </a:solidFill>
                          <a:latin typeface="等线" panose="02010600030101010101" pitchFamily="2" charset="-122"/>
                          <a:ea typeface="等线" panose="02010600030101010101" pitchFamily="2" charset="-122"/>
                          <a:cs typeface="+mn-cs"/>
                        </a:rPr>
                        <a:t>油价高位运行，成本有支撑</a:t>
                      </a:r>
                      <a:endParaRPr lang="en-US" altLang="zh-CN" sz="1400" kern="1200" dirty="0" smtClean="0">
                        <a:solidFill>
                          <a:schemeClr val="dk1"/>
                        </a:solidFill>
                        <a:latin typeface="等线" panose="02010600030101010101" pitchFamily="2" charset="-122"/>
                        <a:ea typeface="等线" panose="02010600030101010101" pitchFamily="2" charset="-122"/>
                        <a:cs typeface="+mn-cs"/>
                      </a:endParaRPr>
                    </a:p>
                  </a:txBody>
                  <a:tcPr anchor="ctr"/>
                </a:tc>
                <a:extLst>
                  <a:ext uri="{0D108BD9-81ED-4DB2-BD59-A6C34878D82A}">
                    <a16:rowId xmlns:a16="http://schemas.microsoft.com/office/drawing/2014/main" val="10003"/>
                  </a:ext>
                </a:extLst>
              </a:tr>
              <a:tr h="760276">
                <a:tc vMerge="1">
                  <a:txBody>
                    <a:bodyPr/>
                    <a:lstStyle/>
                    <a:p>
                      <a:endParaRPr lang="zh-CN"/>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dk1"/>
                          </a:solidFill>
                          <a:latin typeface="等线" panose="02010600030101010101" pitchFamily="2" charset="-122"/>
                          <a:ea typeface="等线" panose="02010600030101010101" pitchFamily="2" charset="-122"/>
                          <a:cs typeface="+mn-cs"/>
                        </a:rPr>
                        <a:t>2.</a:t>
                      </a:r>
                      <a:r>
                        <a:rPr lang="zh-CN" altLang="en-US" sz="1400" kern="1200" dirty="0" smtClean="0">
                          <a:solidFill>
                            <a:schemeClr val="dk1"/>
                          </a:solidFill>
                          <a:latin typeface="等线" panose="02010600030101010101" pitchFamily="2" charset="-122"/>
                          <a:ea typeface="等线" panose="02010600030101010101" pitchFamily="2" charset="-122"/>
                          <a:cs typeface="+mn-cs"/>
                        </a:rPr>
                        <a:t>主力供应商宣布减少供应，供应依旧较紧</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extLst>
                  <a:ext uri="{0D108BD9-81ED-4DB2-BD59-A6C34878D82A}">
                    <a16:rowId xmlns:a16="http://schemas.microsoft.com/office/drawing/2014/main" val="10004"/>
                  </a:ext>
                </a:extLst>
              </a:tr>
              <a:tr h="760276">
                <a:tc vMerge="1">
                  <a:txBody>
                    <a:bodyPr/>
                    <a:lstStyle/>
                    <a:p>
                      <a:endParaRPr lang="zh-CN"/>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dk1"/>
                          </a:solidFill>
                          <a:latin typeface="等线" panose="02010600030101010101" pitchFamily="2" charset="-122"/>
                          <a:ea typeface="等线" panose="02010600030101010101" pitchFamily="2" charset="-122"/>
                          <a:cs typeface="+mn-cs"/>
                        </a:rPr>
                        <a:t>3. 8</a:t>
                      </a:r>
                      <a:r>
                        <a:rPr lang="zh-CN" altLang="en-US" sz="1400" kern="1200" dirty="0" smtClean="0">
                          <a:solidFill>
                            <a:schemeClr val="dk1"/>
                          </a:solidFill>
                          <a:latin typeface="等线" panose="02010600030101010101" pitchFamily="2" charset="-122"/>
                          <a:ea typeface="等线" panose="02010600030101010101" pitchFamily="2" charset="-122"/>
                          <a:cs typeface="+mn-cs"/>
                        </a:rPr>
                        <a:t>月持续去库</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extLst>
                  <a:ext uri="{0D108BD9-81ED-4DB2-BD59-A6C34878D82A}">
                    <a16:rowId xmlns:a16="http://schemas.microsoft.com/office/drawing/2014/main" val="10005"/>
                  </a:ext>
                </a:extLst>
              </a:tr>
              <a:tr h="760276">
                <a:tc>
                  <a:txBody>
                    <a:bodyPr/>
                    <a:lstStyle/>
                    <a:p>
                      <a:pPr algn="ctr"/>
                      <a:r>
                        <a:rPr lang="zh-CN" altLang="en-US" sz="1400" dirty="0" smtClean="0">
                          <a:latin typeface="等线" panose="02010600030101010101" pitchFamily="2" charset="-122"/>
                          <a:ea typeface="等线" panose="02010600030101010101" pitchFamily="2" charset="-122"/>
                        </a:rPr>
                        <a:t>当前市场博弈焦点</a:t>
                      </a:r>
                      <a:endParaRPr lang="zh-CN" altLang="en-US" sz="1400" dirty="0">
                        <a:latin typeface="等线" panose="02010600030101010101" pitchFamily="2" charset="-122"/>
                        <a:ea typeface="等线"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弱需求与弱供应</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extLst>
                  <a:ext uri="{0D108BD9-81ED-4DB2-BD59-A6C34878D82A}">
                    <a16:rowId xmlns:a16="http://schemas.microsoft.com/office/drawing/2014/main" val="10006"/>
                  </a:ext>
                </a:extLst>
              </a:tr>
              <a:tr h="760276">
                <a:tc>
                  <a:txBody>
                    <a:bodyPr/>
                    <a:lstStyle/>
                    <a:p>
                      <a:pPr algn="ctr"/>
                      <a:r>
                        <a:rPr lang="zh-CN" altLang="en-US" sz="1400" dirty="0" smtClean="0">
                          <a:latin typeface="等线" panose="02010600030101010101" pitchFamily="2" charset="-122"/>
                          <a:ea typeface="等线" panose="02010600030101010101" pitchFamily="2" charset="-122"/>
                        </a:rPr>
                        <a:t>总结</a:t>
                      </a:r>
                      <a:endParaRPr lang="zh-CN" altLang="en-US" sz="1400" dirty="0">
                        <a:latin typeface="等线" panose="02010600030101010101" pitchFamily="2" charset="-122"/>
                        <a:ea typeface="等线"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中性偏弱</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70216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ctr"/>
            <a:r>
              <a:rPr lang="zh-CN" altLang="en-US" sz="3000" dirty="0" smtClean="0"/>
              <a:t>第二部分</a:t>
            </a:r>
            <a:r>
              <a:rPr lang="zh-CN" altLang="en-US" sz="3000" dirty="0"/>
              <a:t>：市场供应情况</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45460"/>
            <a:ext cx="8229600" cy="558964"/>
          </a:xfrm>
        </p:spPr>
        <p:txBody>
          <a:bodyPr>
            <a:noAutofit/>
          </a:bodyPr>
          <a:lstStyle/>
          <a:p>
            <a:r>
              <a:rPr lang="en-US" altLang="zh-CN" sz="2800" dirty="0"/>
              <a:t>2</a:t>
            </a:r>
            <a:r>
              <a:rPr lang="en-US" altLang="zh-CN" sz="2800" dirty="0" smtClean="0"/>
              <a:t>.1 </a:t>
            </a:r>
            <a:r>
              <a:rPr lang="en-US" altLang="zh-CN" sz="2800" dirty="0"/>
              <a:t>PTA</a:t>
            </a:r>
            <a:r>
              <a:rPr lang="zh-CN" altLang="en-US" sz="2800" dirty="0" smtClean="0"/>
              <a:t>开工负荷小幅下降，现货流通偏紧。</a:t>
            </a:r>
          </a:p>
        </p:txBody>
      </p:sp>
      <p:sp>
        <p:nvSpPr>
          <p:cNvPr id="8" name="文本框 7"/>
          <p:cNvSpPr txBox="1"/>
          <p:nvPr/>
        </p:nvSpPr>
        <p:spPr>
          <a:xfrm>
            <a:off x="1331640" y="3384322"/>
            <a:ext cx="2808312" cy="261610"/>
          </a:xfrm>
          <a:prstGeom prst="rect">
            <a:avLst/>
          </a:prstGeom>
          <a:noFill/>
        </p:spPr>
        <p:txBody>
          <a:bodyPr wrap="square" rtlCol="0">
            <a:spAutoFit/>
          </a:bodyPr>
          <a:lstStyle/>
          <a:p>
            <a:r>
              <a:rPr lang="en-US" altLang="zh-CN" sz="1100" b="1" dirty="0" smtClean="0"/>
              <a:t>PTA </a:t>
            </a:r>
            <a:r>
              <a:rPr lang="zh-CN" altLang="en-US" sz="1100" b="1" dirty="0" smtClean="0"/>
              <a:t>开工率</a:t>
            </a:r>
            <a:r>
              <a:rPr lang="zh-CN" altLang="en-US" sz="1100" b="1" dirty="0"/>
              <a:t>（</a:t>
            </a:r>
            <a:r>
              <a:rPr lang="en-US" altLang="zh-CN" sz="1100" b="1" dirty="0"/>
              <a:t>%</a:t>
            </a:r>
            <a:r>
              <a:rPr lang="zh-CN" altLang="en-US" sz="1100" b="1" dirty="0"/>
              <a:t>）</a:t>
            </a:r>
          </a:p>
        </p:txBody>
      </p:sp>
      <p:sp>
        <p:nvSpPr>
          <p:cNvPr id="10" name="内容占位符 2"/>
          <p:cNvSpPr>
            <a:spLocks noGrp="1"/>
          </p:cNvSpPr>
          <p:nvPr>
            <p:ph idx="1"/>
          </p:nvPr>
        </p:nvSpPr>
        <p:spPr>
          <a:xfrm>
            <a:off x="178001" y="1594265"/>
            <a:ext cx="8964105" cy="1700216"/>
          </a:xfrm>
        </p:spPr>
        <p:txBody>
          <a:bodyPr/>
          <a:lstStyle/>
          <a:p>
            <a:pPr marL="285750" indent="-285750">
              <a:lnSpc>
                <a:spcPct val="150000"/>
              </a:lnSpc>
              <a:spcBef>
                <a:spcPct val="0"/>
              </a:spcBef>
              <a:buFont typeface="Wingdings" panose="05000000000000000000" pitchFamily="2" charset="2"/>
              <a:buChar char="Ø"/>
            </a:pPr>
            <a:r>
              <a:rPr lang="zh-CN" altLang="en-US" sz="1600" kern="1200" dirty="0" smtClean="0">
                <a:solidFill>
                  <a:schemeClr val="tx1"/>
                </a:solidFill>
                <a:latin typeface="黑体" panose="02010609060101010101" pitchFamily="49" charset="-122"/>
                <a:ea typeface="黑体" panose="02010609060101010101" pitchFamily="49" charset="-122"/>
              </a:rPr>
              <a:t>本周平均开工</a:t>
            </a:r>
            <a:r>
              <a:rPr lang="en-US" altLang="zh-CN" sz="1600" kern="1200" dirty="0" smtClean="0">
                <a:solidFill>
                  <a:schemeClr val="tx1"/>
                </a:solidFill>
                <a:latin typeface="黑体" panose="02010609060101010101" pitchFamily="49" charset="-122"/>
                <a:ea typeface="黑体" panose="02010609060101010101" pitchFamily="49" charset="-122"/>
              </a:rPr>
              <a:t>74.26%</a:t>
            </a:r>
            <a:r>
              <a:rPr lang="zh-CN" altLang="en-US" sz="1600" kern="1200" dirty="0" smtClean="0">
                <a:solidFill>
                  <a:schemeClr val="tx1"/>
                </a:solidFill>
                <a:latin typeface="黑体" panose="02010609060101010101" pitchFamily="49" charset="-122"/>
                <a:ea typeface="黑体" panose="02010609060101010101" pitchFamily="49" charset="-122"/>
              </a:rPr>
              <a:t>（</a:t>
            </a:r>
            <a:r>
              <a:rPr lang="en-US" altLang="zh-CN" sz="1600" kern="1200" dirty="0" smtClean="0">
                <a:solidFill>
                  <a:schemeClr val="tx1"/>
                </a:solidFill>
                <a:latin typeface="黑体" panose="02010609060101010101" pitchFamily="49" charset="-122"/>
                <a:ea typeface="黑体" panose="02010609060101010101" pitchFamily="49" charset="-122"/>
              </a:rPr>
              <a:t>-2.7%)</a:t>
            </a:r>
            <a:r>
              <a:rPr lang="zh-CN" altLang="en-US" sz="1600" kern="1200" dirty="0">
                <a:solidFill>
                  <a:schemeClr val="tx1"/>
                </a:solidFill>
                <a:latin typeface="黑体" panose="02010609060101010101" pitchFamily="49" charset="-122"/>
                <a:ea typeface="黑体" panose="02010609060101010101" pitchFamily="49" charset="-122"/>
              </a:rPr>
              <a:t>，下周三房巷</a:t>
            </a:r>
            <a:r>
              <a:rPr lang="en-US" altLang="zh-CN" sz="1600" kern="1200" dirty="0">
                <a:solidFill>
                  <a:schemeClr val="tx1"/>
                </a:solidFill>
                <a:latin typeface="黑体" panose="02010609060101010101" pitchFamily="49" charset="-122"/>
                <a:ea typeface="黑体" panose="02010609060101010101" pitchFamily="49" charset="-122"/>
              </a:rPr>
              <a:t>120</a:t>
            </a:r>
            <a:r>
              <a:rPr lang="zh-CN" altLang="en-US" sz="1600" kern="1200" dirty="0">
                <a:solidFill>
                  <a:schemeClr val="tx1"/>
                </a:solidFill>
                <a:latin typeface="黑体" panose="02010609060101010101" pitchFamily="49" charset="-122"/>
                <a:ea typeface="黑体" panose="02010609060101010101" pitchFamily="49" charset="-122"/>
              </a:rPr>
              <a:t>万吨装置重启，逸盛新材料</a:t>
            </a:r>
            <a:r>
              <a:rPr lang="en-US" altLang="zh-CN" sz="1600" kern="1200" dirty="0">
                <a:solidFill>
                  <a:schemeClr val="tx1"/>
                </a:solidFill>
                <a:latin typeface="黑体" panose="02010609060101010101" pitchFamily="49" charset="-122"/>
                <a:ea typeface="黑体" panose="02010609060101010101" pitchFamily="49" charset="-122"/>
              </a:rPr>
              <a:t>330</a:t>
            </a:r>
            <a:r>
              <a:rPr lang="zh-CN" altLang="en-US" sz="1600" kern="1200" dirty="0">
                <a:solidFill>
                  <a:schemeClr val="tx1"/>
                </a:solidFill>
                <a:latin typeface="黑体" panose="02010609060101010101" pitchFamily="49" charset="-122"/>
                <a:ea typeface="黑体" panose="02010609060101010101" pitchFamily="49" charset="-122"/>
              </a:rPr>
              <a:t>万吨装置尚不确定是否正常运行</a:t>
            </a:r>
            <a:r>
              <a:rPr lang="zh-CN" altLang="en-US" sz="1600" kern="1200" dirty="0" smtClean="0">
                <a:solidFill>
                  <a:schemeClr val="tx1"/>
                </a:solidFill>
                <a:latin typeface="黑体" panose="02010609060101010101" pitchFamily="49" charset="-122"/>
                <a:ea typeface="黑体" panose="02010609060101010101" pitchFamily="49" charset="-122"/>
              </a:rPr>
              <a:t>。</a:t>
            </a:r>
            <a:endParaRPr lang="en-US" altLang="zh-CN" sz="1600" kern="1200" dirty="0" smtClean="0">
              <a:solidFill>
                <a:schemeClr val="tx1"/>
              </a:solidFill>
              <a:latin typeface="黑体" panose="02010609060101010101" pitchFamily="49" charset="-122"/>
              <a:ea typeface="黑体" panose="02010609060101010101" pitchFamily="49" charset="-122"/>
            </a:endParaRPr>
          </a:p>
          <a:p>
            <a:pPr marL="285750" indent="-285750">
              <a:lnSpc>
                <a:spcPct val="150000"/>
              </a:lnSpc>
              <a:spcBef>
                <a:spcPct val="0"/>
              </a:spcBef>
              <a:buFont typeface="Wingdings" panose="05000000000000000000" pitchFamily="2" charset="2"/>
              <a:buChar char="Ø"/>
            </a:pPr>
            <a:r>
              <a:rPr lang="zh-CN" altLang="en-US" sz="1600" kern="1200" dirty="0" smtClean="0">
                <a:solidFill>
                  <a:schemeClr val="tx1"/>
                </a:solidFill>
                <a:latin typeface="黑体" panose="02010609060101010101" pitchFamily="49" charset="-122"/>
                <a:ea typeface="黑体" panose="02010609060101010101" pitchFamily="49" charset="-122"/>
              </a:rPr>
              <a:t>若</a:t>
            </a:r>
            <a:r>
              <a:rPr lang="zh-CN" altLang="en-US" sz="1600" kern="1200" dirty="0">
                <a:solidFill>
                  <a:schemeClr val="tx1"/>
                </a:solidFill>
                <a:latin typeface="黑体" panose="02010609060101010101" pitchFamily="49" charset="-122"/>
                <a:ea typeface="黑体" panose="02010609060101010101" pitchFamily="49" charset="-122"/>
              </a:rPr>
              <a:t>逸盛新材料仍未正常运行，则预计下周产能运行率在</a:t>
            </a:r>
            <a:r>
              <a:rPr lang="en-US" altLang="zh-CN" sz="1600" kern="1200" dirty="0">
                <a:solidFill>
                  <a:schemeClr val="tx1"/>
                </a:solidFill>
                <a:latin typeface="黑体" panose="02010609060101010101" pitchFamily="49" charset="-122"/>
                <a:ea typeface="黑体" panose="02010609060101010101" pitchFamily="49" charset="-122"/>
              </a:rPr>
              <a:t>77%</a:t>
            </a:r>
            <a:r>
              <a:rPr lang="zh-CN" altLang="en-US" sz="1600" kern="1200" dirty="0">
                <a:solidFill>
                  <a:schemeClr val="tx1"/>
                </a:solidFill>
                <a:latin typeface="黑体" panose="02010609060101010101" pitchFamily="49" charset="-122"/>
                <a:ea typeface="黑体" panose="02010609060101010101" pitchFamily="49" charset="-122"/>
              </a:rPr>
              <a:t>左右，预估产量约为</a:t>
            </a:r>
            <a:r>
              <a:rPr lang="en-US" altLang="zh-CN" sz="1600" kern="1200" dirty="0">
                <a:solidFill>
                  <a:schemeClr val="tx1"/>
                </a:solidFill>
                <a:latin typeface="黑体" panose="02010609060101010101" pitchFamily="49" charset="-122"/>
                <a:ea typeface="黑体" panose="02010609060101010101" pitchFamily="49" charset="-122"/>
              </a:rPr>
              <a:t>100.96</a:t>
            </a:r>
            <a:r>
              <a:rPr lang="zh-CN" altLang="en-US" sz="1600" kern="1200" dirty="0">
                <a:solidFill>
                  <a:schemeClr val="tx1"/>
                </a:solidFill>
                <a:latin typeface="黑体" panose="02010609060101010101" pitchFamily="49" charset="-122"/>
                <a:ea typeface="黑体" panose="02010609060101010101" pitchFamily="49" charset="-122"/>
              </a:rPr>
              <a:t>万吨</a:t>
            </a:r>
            <a:r>
              <a:rPr lang="zh-CN" altLang="en-US" sz="1600" kern="1200" dirty="0" smtClean="0">
                <a:solidFill>
                  <a:schemeClr val="tx1"/>
                </a:solidFill>
                <a:latin typeface="黑体" panose="02010609060101010101" pitchFamily="49" charset="-122"/>
                <a:ea typeface="黑体" panose="02010609060101010101" pitchFamily="49" charset="-122"/>
              </a:rPr>
              <a:t>。</a:t>
            </a:r>
            <a:endParaRPr lang="en-US" altLang="zh-CN" sz="1600" kern="1200" dirty="0" smtClean="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6155572" y="3428881"/>
            <a:ext cx="1879041" cy="261610"/>
          </a:xfrm>
          <a:prstGeom prst="rect">
            <a:avLst/>
          </a:prstGeom>
        </p:spPr>
        <p:txBody>
          <a:bodyPr wrap="none">
            <a:spAutoFit/>
          </a:bodyPr>
          <a:lstStyle/>
          <a:p>
            <a:r>
              <a:rPr lang="zh-CN" altLang="en-US" sz="1100" b="1" dirty="0"/>
              <a:t>近期国内</a:t>
            </a:r>
            <a:r>
              <a:rPr lang="en-US" altLang="zh-CN" sz="1100" b="1" dirty="0"/>
              <a:t>PTA</a:t>
            </a:r>
            <a:r>
              <a:rPr lang="zh-CN" altLang="en-US" sz="1100" b="1" dirty="0"/>
              <a:t>装置检修计划</a:t>
            </a:r>
          </a:p>
        </p:txBody>
      </p:sp>
      <p:sp>
        <p:nvSpPr>
          <p:cNvPr id="12" name="矩形 11"/>
          <p:cNvSpPr/>
          <p:nvPr/>
        </p:nvSpPr>
        <p:spPr>
          <a:xfrm>
            <a:off x="6666177" y="6445449"/>
            <a:ext cx="2364750"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Wind</a:t>
            </a:r>
            <a:r>
              <a:rPr lang="zh-CN" altLang="en-US" sz="1000" dirty="0" smtClean="0">
                <a:latin typeface="仿宋" panose="02010609060101010101" pitchFamily="49" charset="-122"/>
                <a:ea typeface="仿宋" panose="02010609060101010101" pitchFamily="49" charset="-122"/>
              </a:rPr>
              <a:t>，</a:t>
            </a:r>
            <a:r>
              <a:rPr lang="zh-CN" altLang="en-US" sz="1000" dirty="0">
                <a:latin typeface="仿宋" panose="02010609060101010101" pitchFamily="49" charset="-122"/>
                <a:ea typeface="仿宋" panose="02010609060101010101" pitchFamily="49" charset="-122"/>
              </a:rPr>
              <a:t>卓创，山金投资咨询</a:t>
            </a:r>
          </a:p>
        </p:txBody>
      </p:sp>
      <p:pic>
        <p:nvPicPr>
          <p:cNvPr id="3" name="图片 2"/>
          <p:cNvPicPr>
            <a:picLocks noChangeAspect="1"/>
          </p:cNvPicPr>
          <p:nvPr/>
        </p:nvPicPr>
        <p:blipFill>
          <a:blip r:embed="rId3"/>
          <a:stretch>
            <a:fillRect/>
          </a:stretch>
        </p:blipFill>
        <p:spPr>
          <a:xfrm>
            <a:off x="264412" y="3735773"/>
            <a:ext cx="4405835" cy="2453813"/>
          </a:xfrm>
          <a:prstGeom prst="rect">
            <a:avLst/>
          </a:prstGeom>
        </p:spPr>
      </p:pic>
      <p:pic>
        <p:nvPicPr>
          <p:cNvPr id="4" name="图片 3"/>
          <p:cNvPicPr>
            <a:picLocks noChangeAspect="1"/>
          </p:cNvPicPr>
          <p:nvPr/>
        </p:nvPicPr>
        <p:blipFill>
          <a:blip r:embed="rId4"/>
          <a:stretch>
            <a:fillRect/>
          </a:stretch>
        </p:blipFill>
        <p:spPr>
          <a:xfrm>
            <a:off x="4860031" y="3735773"/>
            <a:ext cx="4170896" cy="236469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908720"/>
            <a:ext cx="8992591" cy="1584176"/>
          </a:xfrm>
        </p:spPr>
        <p:txBody>
          <a:bodyPr/>
          <a:lstStyle/>
          <a:p>
            <a:r>
              <a:rPr lang="en-US" altLang="zh-CN" sz="2800" dirty="0"/>
              <a:t>2.2 </a:t>
            </a:r>
            <a:r>
              <a:rPr lang="en-US" altLang="zh-CN" sz="2800" dirty="0" smtClean="0"/>
              <a:t>2021</a:t>
            </a:r>
            <a:r>
              <a:rPr lang="zh-CN" altLang="en-US" sz="2800" dirty="0" smtClean="0"/>
              <a:t>年</a:t>
            </a:r>
            <a:r>
              <a:rPr lang="en-US" altLang="zh-CN" sz="2800" dirty="0"/>
              <a:t>7</a:t>
            </a:r>
            <a:r>
              <a:rPr lang="zh-CN" altLang="en-US" sz="2800" dirty="0" smtClean="0"/>
              <a:t>月产量在</a:t>
            </a:r>
            <a:r>
              <a:rPr lang="en-US" altLang="zh-CN" sz="2800" dirty="0" smtClean="0"/>
              <a:t>450</a:t>
            </a:r>
            <a:r>
              <a:rPr lang="zh-CN" altLang="en-US" sz="2800" dirty="0" smtClean="0"/>
              <a:t>万吨，</a:t>
            </a:r>
            <a:r>
              <a:rPr lang="en-US" altLang="zh-CN" sz="2800" dirty="0" smtClean="0"/>
              <a:t>8</a:t>
            </a:r>
            <a:r>
              <a:rPr lang="zh-CN" altLang="en-US" sz="2800" dirty="0" smtClean="0"/>
              <a:t>月份预计小幅</a:t>
            </a:r>
            <a:r>
              <a:rPr lang="zh-CN" altLang="en-US" sz="2800" dirty="0"/>
              <a:t>增长</a:t>
            </a:r>
            <a:r>
              <a:rPr lang="zh-CN" altLang="en-US" sz="2800" dirty="0" smtClean="0"/>
              <a:t>。</a:t>
            </a:r>
            <a:r>
              <a:rPr lang="en-US" altLang="zh-CN" sz="2800" dirty="0"/>
              <a:t/>
            </a:r>
            <a:br>
              <a:rPr lang="en-US" altLang="zh-CN" sz="2800" dirty="0"/>
            </a:br>
            <a:endParaRPr lang="zh-CN" altLang="en-US" sz="2800" dirty="0"/>
          </a:p>
        </p:txBody>
      </p:sp>
      <p:sp>
        <p:nvSpPr>
          <p:cNvPr id="10" name="矩形 9"/>
          <p:cNvSpPr/>
          <p:nvPr/>
        </p:nvSpPr>
        <p:spPr>
          <a:xfrm>
            <a:off x="484855" y="6311444"/>
            <a:ext cx="3066865" cy="338554"/>
          </a:xfrm>
          <a:prstGeom prst="rect">
            <a:avLst/>
          </a:prstGeom>
        </p:spPr>
        <p:txBody>
          <a:bodyPr wrap="none">
            <a:spAutoFit/>
          </a:bodyPr>
          <a:lstStyle/>
          <a:p>
            <a:r>
              <a:rPr lang="zh-CN" altLang="en-US" sz="1600" dirty="0"/>
              <a:t>数据来源：</a:t>
            </a:r>
            <a:r>
              <a:rPr lang="en-US" altLang="zh-CN" sz="1600" dirty="0"/>
              <a:t>CCF</a:t>
            </a:r>
            <a:r>
              <a:rPr lang="zh-CN" altLang="en-US" sz="1600" dirty="0"/>
              <a:t>，山金投资咨询</a:t>
            </a:r>
          </a:p>
        </p:txBody>
      </p:sp>
      <p:sp>
        <p:nvSpPr>
          <p:cNvPr id="5" name="矩形 4"/>
          <p:cNvSpPr/>
          <p:nvPr/>
        </p:nvSpPr>
        <p:spPr>
          <a:xfrm>
            <a:off x="251520" y="1844958"/>
            <a:ext cx="8640960" cy="1181542"/>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sz="1600" dirty="0">
                <a:latin typeface="黑体" panose="02010609060101010101" pitchFamily="49" charset="-122"/>
                <a:ea typeface="黑体" panose="02010609060101010101" pitchFamily="49" charset="-122"/>
              </a:rPr>
              <a:t>7</a:t>
            </a:r>
            <a:r>
              <a:rPr lang="zh-CN" altLang="en-US" sz="1600" dirty="0">
                <a:latin typeface="黑体" panose="02010609060101010101" pitchFamily="49" charset="-122"/>
                <a:ea typeface="黑体" panose="02010609060101010101" pitchFamily="49" charset="-122"/>
              </a:rPr>
              <a:t>月份高加工费，但装置装置检修增加。虽然逸盛新材料 </a:t>
            </a:r>
            <a:r>
              <a:rPr lang="en-US" altLang="zh-CN" sz="1600" dirty="0">
                <a:latin typeface="黑体" panose="02010609060101010101" pitchFamily="49" charset="-122"/>
                <a:ea typeface="黑体" panose="02010609060101010101" pitchFamily="49" charset="-122"/>
              </a:rPr>
              <a:t>360 </a:t>
            </a:r>
            <a:r>
              <a:rPr lang="zh-CN" altLang="en-US" sz="1600" dirty="0">
                <a:latin typeface="黑体" panose="02010609060101010101" pitchFamily="49" charset="-122"/>
                <a:ea typeface="黑体" panose="02010609060101010101" pitchFamily="49" charset="-122"/>
              </a:rPr>
              <a:t>万吨投料生产，且新装置负荷未提满，产量在</a:t>
            </a:r>
            <a:r>
              <a:rPr lang="en-US" altLang="zh-CN" sz="1600" dirty="0">
                <a:latin typeface="黑体" panose="02010609060101010101" pitchFamily="49" charset="-122"/>
                <a:ea typeface="黑体" panose="02010609060101010101" pitchFamily="49" charset="-122"/>
              </a:rPr>
              <a:t>450</a:t>
            </a:r>
            <a:r>
              <a:rPr lang="zh-CN" altLang="en-US" sz="1600" dirty="0">
                <a:latin typeface="黑体" panose="02010609060101010101" pitchFamily="49" charset="-122"/>
                <a:ea typeface="黑体" panose="02010609060101010101" pitchFamily="49" charset="-122"/>
              </a:rPr>
              <a:t>万吨。</a:t>
            </a:r>
            <a:endParaRPr lang="en-US" altLang="zh-CN" sz="1600" dirty="0">
              <a:latin typeface="黑体" panose="02010609060101010101" pitchFamily="49" charset="-122"/>
              <a:ea typeface="黑体" panose="02010609060101010101" pitchFamily="49" charset="-122"/>
            </a:endParaRPr>
          </a:p>
          <a:p>
            <a:pPr marL="285750" indent="-285750">
              <a:lnSpc>
                <a:spcPct val="150000"/>
              </a:lnSpc>
              <a:buFont typeface="Wingdings" panose="05000000000000000000" pitchFamily="2" charset="2"/>
              <a:buChar char="Ø"/>
            </a:pPr>
            <a:r>
              <a:rPr lang="en-US" altLang="zh-CN" sz="1600" dirty="0">
                <a:latin typeface="黑体" panose="02010609060101010101" pitchFamily="49" charset="-122"/>
                <a:ea typeface="黑体" panose="02010609060101010101" pitchFamily="49" charset="-122"/>
              </a:rPr>
              <a:t>8</a:t>
            </a:r>
            <a:r>
              <a:rPr lang="zh-CN" altLang="en-US" sz="1600" dirty="0">
                <a:latin typeface="黑体" panose="02010609060101010101" pitchFamily="49" charset="-122"/>
                <a:ea typeface="黑体" panose="02010609060101010101" pitchFamily="49" charset="-122"/>
              </a:rPr>
              <a:t>月检修依旧不少，预计产量在</a:t>
            </a:r>
            <a:r>
              <a:rPr lang="en-US" altLang="zh-CN" sz="1600" dirty="0">
                <a:latin typeface="黑体" panose="02010609060101010101" pitchFamily="49" charset="-122"/>
                <a:ea typeface="黑体" panose="02010609060101010101" pitchFamily="49" charset="-122"/>
              </a:rPr>
              <a:t>460</a:t>
            </a:r>
            <a:r>
              <a:rPr lang="zh-CN" altLang="en-US" sz="1600" dirty="0">
                <a:latin typeface="黑体" panose="02010609060101010101" pitchFamily="49" charset="-122"/>
                <a:ea typeface="黑体" panose="02010609060101010101" pitchFamily="49" charset="-122"/>
              </a:rPr>
              <a:t>万吨附近</a:t>
            </a:r>
            <a:r>
              <a:rPr lang="zh-CN" altLang="en-US" dirty="0">
                <a:latin typeface="黑体" panose="02010609060101010101" pitchFamily="49" charset="-122"/>
                <a:ea typeface="黑体" panose="02010609060101010101" pitchFamily="49" charset="-122"/>
              </a:rPr>
              <a:t>。</a:t>
            </a:r>
          </a:p>
        </p:txBody>
      </p:sp>
      <p:pic>
        <p:nvPicPr>
          <p:cNvPr id="3" name="图片 2"/>
          <p:cNvPicPr>
            <a:picLocks noChangeAspect="1"/>
          </p:cNvPicPr>
          <p:nvPr/>
        </p:nvPicPr>
        <p:blipFill>
          <a:blip r:embed="rId3"/>
          <a:stretch>
            <a:fillRect/>
          </a:stretch>
        </p:blipFill>
        <p:spPr>
          <a:xfrm>
            <a:off x="2123728" y="3280421"/>
            <a:ext cx="4255377" cy="27556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98" y="548836"/>
            <a:ext cx="8830427" cy="1397707"/>
          </a:xfrm>
        </p:spPr>
        <p:txBody>
          <a:bodyPr/>
          <a:lstStyle/>
          <a:p>
            <a:r>
              <a:rPr lang="zh-CN" altLang="en-US" dirty="0"/>
              <a:t/>
            </a:r>
            <a:br>
              <a:rPr lang="zh-CN" altLang="en-US" dirty="0"/>
            </a:br>
            <a:r>
              <a:rPr lang="en-US" altLang="zh-CN" sz="2800" dirty="0"/>
              <a:t>2</a:t>
            </a:r>
            <a:r>
              <a:rPr lang="en-US" altLang="zh-CN" sz="2800" dirty="0" smtClean="0"/>
              <a:t>.2</a:t>
            </a:r>
            <a:r>
              <a:rPr lang="en-US" altLang="zh-CN" dirty="0" smtClean="0"/>
              <a:t> </a:t>
            </a:r>
            <a:r>
              <a:rPr lang="en-US" altLang="zh-CN" sz="2800" dirty="0" smtClean="0"/>
              <a:t>PTA </a:t>
            </a:r>
            <a:r>
              <a:rPr lang="en-US" sz="2800" dirty="0" smtClean="0"/>
              <a:t>6</a:t>
            </a:r>
            <a:r>
              <a:rPr sz="2800" dirty="0" smtClean="0"/>
              <a:t>月出口量</a:t>
            </a:r>
            <a:r>
              <a:rPr lang="zh-CN" altLang="en-US" sz="2800" dirty="0" smtClean="0"/>
              <a:t>可</a:t>
            </a:r>
            <a:r>
              <a:rPr sz="2800" dirty="0" smtClean="0"/>
              <a:t>能在</a:t>
            </a:r>
            <a:r>
              <a:rPr lang="en-US" sz="2800" dirty="0" smtClean="0"/>
              <a:t>21.9</a:t>
            </a:r>
            <a:r>
              <a:rPr sz="2800" dirty="0" smtClean="0"/>
              <a:t>万吨，PTA出口量</a:t>
            </a:r>
            <a:r>
              <a:rPr lang="zh-CN" altLang="en-US" sz="2800" dirty="0" smtClean="0"/>
              <a:t>依旧不低，</a:t>
            </a:r>
            <a:r>
              <a:rPr lang="en-US" altLang="zh-CN" sz="2800" dirty="0" smtClean="0"/>
              <a:t>8</a:t>
            </a:r>
            <a:r>
              <a:rPr lang="zh-CN" altLang="en-US" sz="2800" dirty="0" smtClean="0"/>
              <a:t>月预计去库</a:t>
            </a:r>
            <a:r>
              <a:rPr lang="en-US" altLang="zh-CN" sz="2800" dirty="0" smtClean="0"/>
              <a:t>5</a:t>
            </a:r>
            <a:r>
              <a:rPr lang="zh-CN" altLang="en-US" sz="2800" dirty="0" smtClean="0"/>
              <a:t>万吨。</a:t>
            </a:r>
            <a:endParaRPr lang="zh-CN" altLang="en-US" sz="2800" dirty="0"/>
          </a:p>
        </p:txBody>
      </p:sp>
      <p:sp>
        <p:nvSpPr>
          <p:cNvPr id="9" name="矩形 8"/>
          <p:cNvSpPr/>
          <p:nvPr/>
        </p:nvSpPr>
        <p:spPr>
          <a:xfrm>
            <a:off x="6732240" y="6309320"/>
            <a:ext cx="2236510"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Wind</a:t>
            </a:r>
            <a:r>
              <a:rPr lang="zh-CN" altLang="en-US" sz="1000" dirty="0" smtClean="0">
                <a:latin typeface="仿宋" panose="02010609060101010101" pitchFamily="49" charset="-122"/>
                <a:ea typeface="仿宋" panose="02010609060101010101" pitchFamily="49" charset="-122"/>
              </a:rPr>
              <a:t>，</a:t>
            </a:r>
            <a:r>
              <a:rPr lang="en-US" altLang="zh-CN" sz="1000" dirty="0">
                <a:latin typeface="仿宋" panose="02010609060101010101" pitchFamily="49" charset="-122"/>
                <a:ea typeface="仿宋" panose="02010609060101010101" pitchFamily="49" charset="-122"/>
              </a:rPr>
              <a:t>CCF,</a:t>
            </a:r>
            <a:r>
              <a:rPr lang="zh-CN" altLang="en-US" sz="1000" dirty="0">
                <a:latin typeface="仿宋" panose="02010609060101010101" pitchFamily="49" charset="-122"/>
                <a:ea typeface="仿宋" panose="02010609060101010101" pitchFamily="49" charset="-122"/>
              </a:rPr>
              <a:t>山金投资咨询</a:t>
            </a:r>
          </a:p>
        </p:txBody>
      </p:sp>
      <p:sp>
        <p:nvSpPr>
          <p:cNvPr id="10" name="矩形 9"/>
          <p:cNvSpPr/>
          <p:nvPr/>
        </p:nvSpPr>
        <p:spPr>
          <a:xfrm>
            <a:off x="256609" y="1844943"/>
            <a:ext cx="8964488" cy="830997"/>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sz="1600" dirty="0">
                <a:latin typeface="黑体" panose="02010609060101010101" pitchFamily="49" charset="-122"/>
                <a:ea typeface="黑体" panose="02010609060101010101" pitchFamily="49" charset="-122"/>
              </a:rPr>
              <a:t>7</a:t>
            </a:r>
            <a:r>
              <a:rPr lang="zh-CN" altLang="en-US" sz="1600" dirty="0" smtClean="0">
                <a:latin typeface="黑体" panose="02010609060101010101" pitchFamily="49" charset="-122"/>
                <a:ea typeface="黑体" panose="02010609060101010101" pitchFamily="49" charset="-122"/>
              </a:rPr>
              <a:t>月预计去库</a:t>
            </a:r>
            <a:r>
              <a:rPr lang="en-US" altLang="zh-CN" sz="1600" dirty="0" smtClean="0">
                <a:latin typeface="黑体" panose="02010609060101010101" pitchFamily="49" charset="-122"/>
                <a:ea typeface="黑体" panose="02010609060101010101" pitchFamily="49" charset="-122"/>
              </a:rPr>
              <a:t>26.83</a:t>
            </a:r>
            <a:r>
              <a:rPr lang="zh-CN" altLang="en-US" sz="1600" dirty="0" smtClean="0">
                <a:latin typeface="黑体" panose="02010609060101010101" pitchFamily="49" charset="-122"/>
                <a:ea typeface="黑体" panose="02010609060101010101" pitchFamily="49" charset="-122"/>
              </a:rPr>
              <a:t>万吨，</a:t>
            </a:r>
            <a:r>
              <a:rPr lang="en-US" altLang="zh-CN" sz="1600" dirty="0" smtClean="0">
                <a:latin typeface="黑体" panose="02010609060101010101" pitchFamily="49" charset="-122"/>
                <a:ea typeface="黑体" panose="02010609060101010101" pitchFamily="49" charset="-122"/>
              </a:rPr>
              <a:t>8</a:t>
            </a:r>
            <a:r>
              <a:rPr lang="zh-CN" altLang="en-US" sz="1600" dirty="0" smtClean="0">
                <a:latin typeface="黑体" panose="02010609060101010101" pitchFamily="49" charset="-122"/>
                <a:ea typeface="黑体" panose="02010609060101010101" pitchFamily="49" charset="-122"/>
              </a:rPr>
              <a:t>月预计继续去库</a:t>
            </a:r>
            <a:r>
              <a:rPr lang="en-US" altLang="zh-CN" sz="1600" dirty="0" smtClean="0">
                <a:latin typeface="黑体" panose="02010609060101010101" pitchFamily="49" charset="-122"/>
                <a:ea typeface="黑体" panose="02010609060101010101" pitchFamily="49" charset="-122"/>
              </a:rPr>
              <a:t>5</a:t>
            </a:r>
            <a:r>
              <a:rPr lang="zh-CN" altLang="en-US" sz="1600" dirty="0" smtClean="0">
                <a:latin typeface="黑体" panose="02010609060101010101" pitchFamily="49" charset="-122"/>
                <a:ea typeface="黑体" panose="02010609060101010101" pitchFamily="49" charset="-122"/>
              </a:rPr>
              <a:t>万吨</a:t>
            </a:r>
            <a:endParaRPr lang="en-US" altLang="zh-CN" sz="1600" dirty="0">
              <a:latin typeface="黑体" panose="02010609060101010101" pitchFamily="49" charset="-122"/>
              <a:ea typeface="黑体" panose="02010609060101010101" pitchFamily="49" charset="-122"/>
            </a:endParaRPr>
          </a:p>
          <a:p>
            <a:pPr marL="285750" indent="-285750">
              <a:lnSpc>
                <a:spcPct val="150000"/>
              </a:lnSpc>
              <a:buFont typeface="Wingdings" panose="05000000000000000000" pitchFamily="2" charset="2"/>
              <a:buChar char="Ø"/>
            </a:pPr>
            <a:r>
              <a:rPr lang="zh-CN" altLang="en-US" sz="1600" dirty="0" smtClean="0">
                <a:latin typeface="黑体" panose="02010609060101010101" pitchFamily="49" charset="-122"/>
                <a:ea typeface="黑体" panose="02010609060101010101" pitchFamily="49" charset="-122"/>
              </a:rPr>
              <a:t>本周 </a:t>
            </a:r>
            <a:r>
              <a:rPr lang="en-US" altLang="zh-CN" sz="1600" dirty="0" smtClean="0">
                <a:latin typeface="黑体" panose="02010609060101010101" pitchFamily="49" charset="-122"/>
                <a:ea typeface="黑体" panose="02010609060101010101" pitchFamily="49" charset="-122"/>
              </a:rPr>
              <a:t>PTA</a:t>
            </a:r>
            <a:r>
              <a:rPr lang="zh-CN" altLang="en-US" sz="1600" dirty="0">
                <a:latin typeface="黑体" panose="02010609060101010101" pitchFamily="49" charset="-122"/>
                <a:ea typeface="黑体" panose="02010609060101010101" pitchFamily="49" charset="-122"/>
              </a:rPr>
              <a:t>工厂</a:t>
            </a:r>
            <a:r>
              <a:rPr lang="zh-CN" altLang="en-US" sz="1600" dirty="0" smtClean="0">
                <a:latin typeface="黑体" panose="02010609060101010101" pitchFamily="49" charset="-122"/>
                <a:ea typeface="黑体" panose="02010609060101010101" pitchFamily="49" charset="-122"/>
              </a:rPr>
              <a:t>库存小幅下降，当前在</a:t>
            </a:r>
            <a:r>
              <a:rPr lang="en-US" altLang="zh-CN" sz="1600" dirty="0" smtClean="0">
                <a:latin typeface="黑体" panose="02010609060101010101" pitchFamily="49" charset="-122"/>
                <a:ea typeface="黑体" panose="02010609060101010101" pitchFamily="49" charset="-122"/>
              </a:rPr>
              <a:t>3.9</a:t>
            </a:r>
            <a:r>
              <a:rPr lang="zh-CN" altLang="en-US" sz="1600" dirty="0" smtClean="0">
                <a:latin typeface="黑体" panose="02010609060101010101" pitchFamily="49" charset="-122"/>
                <a:ea typeface="黑体" panose="02010609060101010101" pitchFamily="49" charset="-122"/>
              </a:rPr>
              <a:t>天，</a:t>
            </a:r>
            <a:r>
              <a:rPr lang="zh-CN" altLang="en-US" sz="1600" dirty="0">
                <a:latin typeface="黑体" panose="02010609060101010101" pitchFamily="49" charset="-122"/>
                <a:ea typeface="黑体" panose="02010609060101010101" pitchFamily="49" charset="-122"/>
              </a:rPr>
              <a:t>上游</a:t>
            </a:r>
            <a:r>
              <a:rPr lang="zh-CN" altLang="en-US" sz="1600" dirty="0" smtClean="0">
                <a:latin typeface="黑体" panose="02010609060101010101" pitchFamily="49" charset="-122"/>
                <a:ea typeface="黑体" panose="02010609060101010101" pitchFamily="49" charset="-122"/>
              </a:rPr>
              <a:t>压力不大。</a:t>
            </a:r>
            <a:endParaRPr lang="en-US" altLang="zh-CN" sz="1600" dirty="0">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3"/>
          <a:stretch>
            <a:fillRect/>
          </a:stretch>
        </p:blipFill>
        <p:spPr>
          <a:xfrm>
            <a:off x="4932040" y="3257571"/>
            <a:ext cx="3907875" cy="2538267"/>
          </a:xfrm>
          <a:prstGeom prst="rect">
            <a:avLst/>
          </a:prstGeom>
        </p:spPr>
      </p:pic>
      <p:pic>
        <p:nvPicPr>
          <p:cNvPr id="5" name="图片 4"/>
          <p:cNvPicPr>
            <a:picLocks noChangeAspect="1"/>
          </p:cNvPicPr>
          <p:nvPr/>
        </p:nvPicPr>
        <p:blipFill>
          <a:blip r:embed="rId4"/>
          <a:stretch>
            <a:fillRect/>
          </a:stretch>
        </p:blipFill>
        <p:spPr>
          <a:xfrm>
            <a:off x="362578" y="3296948"/>
            <a:ext cx="4572396" cy="275563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2445</TotalTime>
  <Words>2080</Words>
  <Application>Microsoft Office PowerPoint</Application>
  <PresentationFormat>全屏显示(4:3)</PresentationFormat>
  <Paragraphs>143</Paragraphs>
  <Slides>29</Slides>
  <Notes>17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等线</vt:lpstr>
      <vt:lpstr>方正综艺简体</vt:lpstr>
      <vt:lpstr>仿宋</vt:lpstr>
      <vt:lpstr>黑体</vt:lpstr>
      <vt:lpstr>华文琥珀</vt:lpstr>
      <vt:lpstr>宋体</vt:lpstr>
      <vt:lpstr>微软雅黑</vt:lpstr>
      <vt:lpstr>微软雅黑 Light</vt:lpstr>
      <vt:lpstr>Arial</vt:lpstr>
      <vt:lpstr>Arial Black</vt:lpstr>
      <vt:lpstr>Calibri</vt:lpstr>
      <vt:lpstr>Times New Roman</vt:lpstr>
      <vt:lpstr>Wingdings</vt:lpstr>
      <vt:lpstr>默认设计模板</vt:lpstr>
      <vt:lpstr>PTA周度策略报告</vt:lpstr>
      <vt:lpstr>第一部分：观点概述</vt:lpstr>
      <vt:lpstr>1.1 PTA本周策略概述</vt:lpstr>
      <vt:lpstr> 1.2 PTA基本面概述</vt:lpstr>
      <vt:lpstr>1.3 PTA多空逻辑对比概述</vt:lpstr>
      <vt:lpstr>第二部分：市场供应情况</vt:lpstr>
      <vt:lpstr>2.1 PTA开工负荷小幅下降，现货流通偏紧。</vt:lpstr>
      <vt:lpstr>2.2 2021年7月产量在450万吨，8月份预计小幅增长。 </vt:lpstr>
      <vt:lpstr> 2.2 PTA 6月出口量可能在21.9万吨，PTA出口量依旧不低，8月预计去库5万吨。</vt:lpstr>
      <vt:lpstr>第三部分：市场需求情况</vt:lpstr>
      <vt:lpstr> 3.1 聚酯开始联合减产，织造基本稳定，预计后期下游需求或走弱。</vt:lpstr>
      <vt:lpstr> 3.2 7月份聚酯产量515万吨，8月产量或小幅走弱，预计在500万吨。</vt:lpstr>
      <vt:lpstr>3.3 本周聚酯库存促销力度减弱，小幅累库，终端需求基本稳定，8月预计聚酯库存会小幅下降</vt:lpstr>
      <vt:lpstr>3.4 聚酯产销一般，每周促销一次，下游订单不多，坯布库存小幅下降。</vt:lpstr>
      <vt:lpstr>第四部分：成本利润情况</vt:lpstr>
      <vt:lpstr> 4.1 成本PX：PX整体跟随原油波动，供需端后期有改善。</vt:lpstr>
      <vt:lpstr>4.2 PTA与原油比值小幅走强 </vt:lpstr>
      <vt:lpstr>4.3 PTA现货加工费冲高回落，预计后期或在500附近</vt:lpstr>
      <vt:lpstr>4.4 聚酯价格小幅下跌，利润整体收缩</vt:lpstr>
      <vt:lpstr>第五部分：价差与品种间套利</vt:lpstr>
      <vt:lpstr>5.1 PTA主力合约偏弱震荡</vt:lpstr>
      <vt:lpstr>5.2 基差窄幅震荡</vt:lpstr>
      <vt:lpstr>基差窄幅震荡，仓单快速回流进入现货市场，9月注销仓单回流速度或加快。</vt:lpstr>
      <vt:lpstr>09-01月间价差本周窄幅震荡，05-09价差在-130附近波动</vt:lpstr>
      <vt:lpstr>5.5 PTA空头减仓</vt:lpstr>
      <vt:lpstr>5.5 短纤与PTA价差</vt:lpstr>
      <vt:lpstr>谢  谢！ </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sjjl02</dc:creator>
  <cp:lastModifiedBy>shanjin</cp:lastModifiedBy>
  <cp:revision>1079</cp:revision>
  <cp:lastPrinted>2015-06-15T03:44:00Z</cp:lastPrinted>
  <dcterms:created xsi:type="dcterms:W3CDTF">2015-02-04T00:46:00Z</dcterms:created>
  <dcterms:modified xsi:type="dcterms:W3CDTF">2021-08-13T08:16:20Z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2052-11.8.6.9023</vt:lpwstr>
  </property>
</Properties>
</file>