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33" r:id="rId3"/>
    <p:sldId id="331" r:id="rId4"/>
    <p:sldId id="325" r:id="rId5"/>
    <p:sldId id="382" r:id="rId6"/>
    <p:sldId id="383" r:id="rId7"/>
    <p:sldId id="334" r:id="rId8"/>
    <p:sldId id="384" r:id="rId9"/>
    <p:sldId id="385" r:id="rId10"/>
    <p:sldId id="399" r:id="rId11"/>
    <p:sldId id="386" r:id="rId13"/>
    <p:sldId id="354" r:id="rId14"/>
    <p:sldId id="387" r:id="rId15"/>
    <p:sldId id="410" r:id="rId16"/>
    <p:sldId id="332" r:id="rId17"/>
    <p:sldId id="389" r:id="rId18"/>
    <p:sldId id="390" r:id="rId19"/>
    <p:sldId id="418" r:id="rId20"/>
    <p:sldId id="392" r:id="rId21"/>
    <p:sldId id="335" r:id="rId22"/>
    <p:sldId id="356" r:id="rId23"/>
    <p:sldId id="336" r:id="rId24"/>
  </p:sldIdLst>
  <p:sldSz cx="9144000" cy="6858000" type="screen4x3"/>
  <p:notesSz cx="6858000" cy="99472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000"/>
    <a:srgbClr val="FF9900"/>
    <a:srgbClr val="F8EFC6"/>
    <a:srgbClr val="707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07" autoAdjust="0"/>
  </p:normalViewPr>
  <p:slideViewPr>
    <p:cSldViewPr>
      <p:cViewPr varScale="1">
        <p:scale>
          <a:sx n="115" d="100"/>
          <a:sy n="115" d="100"/>
        </p:scale>
        <p:origin x="1476" y="102"/>
      </p:cViewPr>
      <p:guideLst>
        <p:guide orient="horz" pos="2162"/>
        <p:guide pos="286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828"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pPr>
              <a:defRPr/>
            </a:pPr>
            <a:fld id="{11430C6A-F945-40D8-A1A2-7CD9AB09337E}" type="datetimeFigureOut">
              <a:rPr lang="zh-CN" altLang="en-US"/>
            </a:fld>
            <a:endParaRPr lang="zh-CN" altLang="en-US"/>
          </a:p>
        </p:txBody>
      </p:sp>
      <p:sp>
        <p:nvSpPr>
          <p:cNvPr id="4" name="幻灯片图像占位符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二级</a:t>
            </a:r>
            <a:endParaRPr lang="zh-CN" altLang="en-US" noProof="0"/>
          </a:p>
          <a:p>
            <a:pPr lvl="2"/>
            <a:r>
              <a:rPr lang="zh-CN" altLang="en-US" noProof="0"/>
              <a:t>三级</a:t>
            </a:r>
            <a:endParaRPr lang="zh-CN" altLang="en-US" noProof="0"/>
          </a:p>
          <a:p>
            <a:pPr lvl="3"/>
            <a:r>
              <a:rPr lang="zh-CN" altLang="en-US" noProof="0"/>
              <a:t>四级</a:t>
            </a:r>
            <a:endParaRPr lang="zh-CN" altLang="en-US" noProof="0"/>
          </a:p>
          <a:p>
            <a:pPr lvl="4"/>
            <a:r>
              <a:rPr lang="zh-CN" altLang="en-US" noProof="0"/>
              <a:t>五级</a:t>
            </a:r>
            <a:endParaRPr lang="zh-CN" altLang="en-US" noProof="0"/>
          </a:p>
        </p:txBody>
      </p:sp>
      <p:sp>
        <p:nvSpPr>
          <p:cNvPr id="6" name="页脚占位符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9448800"/>
            <a:ext cx="2971800" cy="498475"/>
          </a:xfrm>
          <a:prstGeom prst="rect">
            <a:avLst/>
          </a:prstGeom>
        </p:spPr>
        <p:txBody>
          <a:bodyPr vert="horz" wrap="square" lIns="91440" tIns="45720" rIns="91440" bIns="45720" numCol="1" anchor="b" anchorCtr="0" compatLnSpc="1"/>
          <a:lstStyle>
            <a:lvl1pPr algn="r">
              <a:defRPr sz="1200"/>
            </a:lvl1pPr>
          </a:lstStyle>
          <a:p>
            <a:pPr>
              <a:defRPr/>
            </a:pPr>
            <a:fld id="{F574489B-A493-4269-AEEF-CD33397344D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kern="1200" dirty="0">
              <a:solidFill>
                <a:srgbClr val="EF6803"/>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190BB9C5-3DA1-4965-8498-88EF8A22A6E7}"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908720"/>
            <a:ext cx="8229600" cy="436910"/>
          </a:xfrm>
        </p:spPr>
        <p:txBody>
          <a:bodyPr/>
          <a:lstStyle>
            <a:lvl1pPr algn="l">
              <a:defRPr sz="2400">
                <a:solidFill>
                  <a:srgbClr val="EF6803"/>
                </a:solidFill>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buFont typeface="Wingdings" panose="05000000000000000000" pitchFamily="2" charset="2"/>
              <a:buChar char="p"/>
              <a:defRPr sz="2000">
                <a:solidFill>
                  <a:srgbClr val="EF6803"/>
                </a:solidFill>
              </a:defRPr>
            </a:lvl1pPr>
            <a:lvl2pPr>
              <a:defRPr sz="2000">
                <a:solidFill>
                  <a:srgbClr val="EF6803"/>
                </a:solidFill>
              </a:defRPr>
            </a:lvl2pPr>
            <a:lvl3pPr>
              <a:buFont typeface="Wingdings" panose="05000000000000000000" pitchFamily="2" charset="2"/>
              <a:buChar char="p"/>
              <a:defRPr sz="2000">
                <a:solidFill>
                  <a:srgbClr val="EF6803"/>
                </a:solidFill>
              </a:defRPr>
            </a:lvl3pPr>
            <a:lvl4pPr>
              <a:defRPr sz="2000">
                <a:solidFill>
                  <a:srgbClr val="EF6803"/>
                </a:solidFill>
              </a:defRPr>
            </a:lvl4pPr>
            <a:lvl5pPr>
              <a:defRPr sz="2000">
                <a:solidFill>
                  <a:srgbClr val="EF6803"/>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4863FCE-D2FB-48BE-ACBB-ABA0F5319887}" type="slidenum">
              <a:rPr lang="zh-CN" altLang="zh-CN"/>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79FDC223-1CA7-4127-BB72-158CEF553C88}"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852845"/>
            <a:ext cx="8229600" cy="576064"/>
          </a:xfrm>
        </p:spPr>
        <p:txBody>
          <a:bodyPr/>
          <a:lstStyle>
            <a:lvl1pPr algn="l">
              <a:defRPr sz="2400"/>
            </a:lvl1pPr>
          </a:lstStyle>
          <a:p>
            <a:r>
              <a:rPr lang="zh-CN" altLang="en-US" dirty="0"/>
              <a:t>单击此处编辑母版标题样式</a:t>
            </a:r>
            <a:endParaRPr lang="zh-CN" altLang="en-US" dirty="0"/>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82B7A4B3-ABF6-4BAC-8504-B06B2BA5233A}" type="slidenum">
              <a:rPr lang="zh-CN" altLang="zh-CN"/>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678E3066-C9D0-4F09-8D92-1774DC6D2C30}" type="slidenum">
              <a:rPr lang="zh-CN" altLang="zh-CN"/>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8720"/>
            <a:ext cx="82296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dirty="0"/>
              <a:t>单击此处编辑母版标题样式</a:t>
            </a:r>
            <a:endParaRPr lang="zh-CN" altLang="zh-CN" dirty="0"/>
          </a:p>
        </p:txBody>
      </p:sp>
      <p:sp>
        <p:nvSpPr>
          <p:cNvPr id="1027" name="Rectangle 3"/>
          <p:cNvSpPr>
            <a:spLocks noGrp="1" noChangeArrowheads="1"/>
          </p:cNvSpPr>
          <p:nvPr>
            <p:ph type="body" idx="1"/>
          </p:nvPr>
        </p:nvSpPr>
        <p:spPr bwMode="auto">
          <a:xfrm>
            <a:off x="457200" y="1484784"/>
            <a:ext cx="8229600" cy="464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a:defRPr/>
            </a:pPr>
            <a:endParaRPr lang="zh-CN"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D318E5B3-4AF7-4021-9298-08238D194B42}"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2000">
          <a:solidFill>
            <a:srgbClr val="EF6803"/>
          </a:solidFill>
          <a:latin typeface="+mn-lt"/>
          <a:ea typeface="+mn-ea"/>
          <a:cs typeface="+mn-cs"/>
        </a:defRPr>
      </a:lvl1pPr>
      <a:lvl2pPr marL="742950" indent="-285750" algn="l" rtl="0" eaLnBrk="0" fontAlgn="base" hangingPunct="0">
        <a:spcBef>
          <a:spcPct val="20000"/>
        </a:spcBef>
        <a:spcAft>
          <a:spcPct val="0"/>
        </a:spcAft>
        <a:buChar char="–"/>
        <a:defRPr sz="2000">
          <a:solidFill>
            <a:srgbClr val="EF6803"/>
          </a:solidFill>
          <a:latin typeface="+mn-lt"/>
          <a:ea typeface="+mn-ea"/>
        </a:defRPr>
      </a:lvl2pPr>
      <a:lvl3pPr marL="1143000" indent="-228600" algn="l" rtl="0" eaLnBrk="0" fontAlgn="base" hangingPunct="0">
        <a:spcBef>
          <a:spcPct val="20000"/>
        </a:spcBef>
        <a:spcAft>
          <a:spcPct val="0"/>
        </a:spcAft>
        <a:buChar char="•"/>
        <a:defRPr sz="2000">
          <a:solidFill>
            <a:srgbClr val="EF6803"/>
          </a:solidFill>
          <a:latin typeface="+mn-lt"/>
          <a:ea typeface="+mn-ea"/>
        </a:defRPr>
      </a:lvl3pPr>
      <a:lvl4pPr marL="1600200" indent="-228600" algn="l" rtl="0" eaLnBrk="0" fontAlgn="base" hangingPunct="0">
        <a:spcBef>
          <a:spcPct val="20000"/>
        </a:spcBef>
        <a:spcAft>
          <a:spcPct val="0"/>
        </a:spcAft>
        <a:buChar char="–"/>
        <a:defRPr sz="2000">
          <a:solidFill>
            <a:srgbClr val="EF6803"/>
          </a:solidFill>
          <a:latin typeface="+mn-lt"/>
          <a:ea typeface="+mn-ea"/>
        </a:defRPr>
      </a:lvl4pPr>
      <a:lvl5pPr marL="2057400" indent="-228600" algn="l" rtl="0" eaLnBrk="0" fontAlgn="base" hangingPunct="0">
        <a:spcBef>
          <a:spcPct val="20000"/>
        </a:spcBef>
        <a:spcAft>
          <a:spcPct val="0"/>
        </a:spcAft>
        <a:buChar char="»"/>
        <a:defRPr sz="2000">
          <a:solidFill>
            <a:srgbClr val="EF6803"/>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Grp="1" noChangeArrowheads="1"/>
          </p:cNvSpPr>
          <p:nvPr>
            <p:ph type="ctrTitle"/>
          </p:nvPr>
        </p:nvSpPr>
        <p:spPr>
          <a:xfrm>
            <a:off x="323528" y="2061434"/>
            <a:ext cx="8569200" cy="645160"/>
          </a:xfrm>
          <a:ln>
            <a:miter/>
          </a:ln>
        </p:spPr>
        <p:txBody>
          <a:bodyPr wrap="square">
            <a:spAutoFit/>
          </a:bodyPr>
          <a:lstStyle/>
          <a:p>
            <a:pPr algn="ctr">
              <a:defRPr/>
            </a:pPr>
            <a:r>
              <a:rPr lang="zh-CN" altLang="en-US" sz="3600" b="1" kern="1200" dirty="0" smtClean="0">
                <a:solidFill>
                  <a:srgbClr val="EC6000"/>
                </a:solidFill>
                <a:latin typeface="+mn-ea"/>
                <a:ea typeface="+mn-ea"/>
                <a:cs typeface="+mn-cs"/>
                <a:sym typeface="黑体" panose="02010609060101010101" pitchFamily="49" charset="-122"/>
              </a:rPr>
              <a:t>铝周</a:t>
            </a:r>
            <a:r>
              <a:rPr lang="zh-CN" altLang="en-US" sz="3600" b="1" kern="1200" dirty="0">
                <a:solidFill>
                  <a:srgbClr val="EC6000"/>
                </a:solidFill>
                <a:latin typeface="+mn-ea"/>
                <a:ea typeface="+mn-ea"/>
                <a:cs typeface="+mn-cs"/>
                <a:sym typeface="黑体" panose="02010609060101010101" pitchFamily="49" charset="-122"/>
              </a:rPr>
              <a:t>度策略报告</a:t>
            </a:r>
            <a:endParaRPr lang="en-US" sz="3600" b="1" kern="1200" dirty="0">
              <a:solidFill>
                <a:srgbClr val="EC6000"/>
              </a:solidFill>
              <a:latin typeface="+mn-ea"/>
              <a:ea typeface="+mn-ea"/>
              <a:cs typeface="+mn-cs"/>
              <a:sym typeface="黑体" panose="02010609060101010101" pitchFamily="49" charset="-122"/>
            </a:endParaRPr>
          </a:p>
        </p:txBody>
      </p:sp>
      <p:grpSp>
        <p:nvGrpSpPr>
          <p:cNvPr id="3" name="组合 2"/>
          <p:cNvGrpSpPr/>
          <p:nvPr/>
        </p:nvGrpSpPr>
        <p:grpSpPr>
          <a:xfrm>
            <a:off x="3023803" y="5445224"/>
            <a:ext cx="3312169" cy="746358"/>
            <a:chOff x="3059832" y="4857931"/>
            <a:chExt cx="3312169" cy="746358"/>
          </a:xfrm>
        </p:grpSpPr>
        <p:sp>
          <p:nvSpPr>
            <p:cNvPr id="4099" name="矩形 2"/>
            <p:cNvSpPr>
              <a:spLocks noChangeArrowheads="1"/>
            </p:cNvSpPr>
            <p:nvPr/>
          </p:nvSpPr>
          <p:spPr bwMode="auto">
            <a:xfrm>
              <a:off x="3707904" y="4857931"/>
              <a:ext cx="266409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EC6000"/>
                  </a:solidFill>
                  <a:latin typeface="方正综艺简体"/>
                  <a:ea typeface="方正综艺简体"/>
                  <a:cs typeface="方正综艺简体"/>
                  <a:sym typeface="黑体" panose="02010609060101010101" pitchFamily="49" charset="-122"/>
                </a:rPr>
                <a:t>山金期货有限公司</a:t>
              </a:r>
              <a:endParaRPr lang="en-US" altLang="zh-CN" sz="2400" b="1" dirty="0">
                <a:solidFill>
                  <a:srgbClr val="EC6000"/>
                </a:solidFill>
                <a:latin typeface="方正综艺简体"/>
                <a:ea typeface="方正综艺简体"/>
                <a:cs typeface="方正综艺简体"/>
                <a:sym typeface="黑体" panose="02010609060101010101" pitchFamily="49" charset="-122"/>
              </a:endParaRPr>
            </a:p>
            <a:p>
              <a:pPr algn="ctr" eaLnBrk="1" hangingPunct="1">
                <a:spcBef>
                  <a:spcPts val="400"/>
                </a:spcBef>
                <a:buFontTx/>
                <a:buNone/>
              </a:pPr>
              <a:r>
                <a:rPr lang="en-US" altLang="zh-CN" sz="1350" b="1" dirty="0">
                  <a:solidFill>
                    <a:srgbClr val="EC6000"/>
                  </a:solidFill>
                  <a:latin typeface="方正综艺简体"/>
                  <a:ea typeface="方正综艺简体"/>
                  <a:cs typeface="方正综艺简体"/>
                  <a:sym typeface="黑体" panose="02010609060101010101" pitchFamily="49" charset="-122"/>
                </a:rPr>
                <a:t>SHANDONG GOLD FUTURES</a:t>
              </a:r>
              <a:endParaRPr lang="zh-CN" altLang="en-US" sz="1350" b="1" dirty="0">
                <a:solidFill>
                  <a:srgbClr val="EC6000"/>
                </a:solidFill>
                <a:latin typeface="方正综艺简体"/>
                <a:ea typeface="方正综艺简体"/>
                <a:cs typeface="方正综艺简体"/>
                <a:sym typeface="黑体" panose="02010609060101010101" pitchFamily="49" charset="-122"/>
              </a:endParaRPr>
            </a:p>
          </p:txBody>
        </p:sp>
        <p:pic>
          <p:nvPicPr>
            <p:cNvPr id="4101" name="Picture 12" descr="jtb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59832" y="4916785"/>
              <a:ext cx="5762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3491947" y="3573272"/>
            <a:ext cx="2448272" cy="460375"/>
          </a:xfrm>
          <a:prstGeom prst="rect">
            <a:avLst/>
          </a:prstGeom>
          <a:noFill/>
        </p:spPr>
        <p:txBody>
          <a:bodyPr wrap="square" rtlCol="0">
            <a:spAutoFit/>
          </a:bodyPr>
          <a:lstStyle/>
          <a:p>
            <a:r>
              <a:rPr lang="en-US" altLang="zh-CN" sz="2400" dirty="0" smtClean="0">
                <a:solidFill>
                  <a:srgbClr val="EC6000"/>
                </a:solidFill>
                <a:latin typeface="+mj-ea"/>
                <a:ea typeface="+mj-ea"/>
              </a:rPr>
              <a:t>2021.10.29</a:t>
            </a:r>
            <a:endParaRPr lang="en-US" sz="2400" dirty="0">
              <a:solidFill>
                <a:srgbClr val="EC6000"/>
              </a:solidFill>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2"/>
          <p:cNvSpPr>
            <a:spLocks noChangeArrowheads="1"/>
          </p:cNvSpPr>
          <p:nvPr/>
        </p:nvSpPr>
        <p:spPr bwMode="auto">
          <a:xfrm>
            <a:off x="-23628" y="836712"/>
            <a:ext cx="916762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zh-CN" altLang="en-US" sz="2400" b="1" dirty="0" smtClean="0">
                <a:solidFill>
                  <a:srgbClr val="EC6000"/>
                </a:solidFill>
                <a:latin typeface="+mn-ea"/>
                <a:ea typeface="+mn-ea"/>
                <a:cs typeface="黑体" panose="02010609060101010101" pitchFamily="49" charset="-122"/>
              </a:rPr>
              <a:t>（二）需求</a:t>
            </a:r>
            <a:r>
              <a:rPr lang="en-US" altLang="zh-CN" sz="2400" b="1" dirty="0" smtClean="0">
                <a:solidFill>
                  <a:srgbClr val="EC6000"/>
                </a:solidFill>
                <a:latin typeface="+mn-ea"/>
                <a:ea typeface="+mn-ea"/>
                <a:cs typeface="黑体" panose="02010609060101010101" pitchFamily="49" charset="-122"/>
              </a:rPr>
              <a:t>1.0</a:t>
            </a:r>
            <a:r>
              <a:rPr lang="zh-CN" altLang="en-US" sz="2400" b="1" dirty="0" smtClean="0">
                <a:solidFill>
                  <a:srgbClr val="EC6000"/>
                </a:solidFill>
                <a:latin typeface="+mn-ea"/>
                <a:ea typeface="+mn-ea"/>
                <a:cs typeface="黑体" panose="02010609060101010101" pitchFamily="49" charset="-122"/>
              </a:rPr>
              <a:t>：铝锭</a:t>
            </a:r>
            <a:r>
              <a:rPr lang="en-US" altLang="zh-CN" sz="2400" b="1" dirty="0" smtClean="0">
                <a:solidFill>
                  <a:srgbClr val="EC6000"/>
                </a:solidFill>
                <a:latin typeface="+mn-ea"/>
                <a:ea typeface="+mn-ea"/>
                <a:cs typeface="黑体" panose="02010609060101010101" pitchFamily="49" charset="-122"/>
              </a:rPr>
              <a:t>&amp;</a:t>
            </a:r>
            <a:r>
              <a:rPr lang="zh-CN" altLang="en-US" sz="2400" b="1" dirty="0" smtClean="0">
                <a:solidFill>
                  <a:srgbClr val="EC6000"/>
                </a:solidFill>
                <a:latin typeface="+mn-ea"/>
                <a:ea typeface="+mn-ea"/>
                <a:cs typeface="黑体" panose="02010609060101010101" pitchFamily="49" charset="-122"/>
              </a:rPr>
              <a:t>铝棒出库回暖</a:t>
            </a:r>
            <a:endParaRPr lang="zh-CN" altLang="en-US" sz="2400" b="1" dirty="0" smtClean="0">
              <a:solidFill>
                <a:srgbClr val="EC6000"/>
              </a:solidFill>
              <a:latin typeface="+mn-ea"/>
              <a:ea typeface="+mn-ea"/>
              <a:cs typeface="黑体" panose="02010609060101010101" pitchFamily="49" charset="-122"/>
            </a:endParaRPr>
          </a:p>
        </p:txBody>
      </p:sp>
      <p:sp>
        <p:nvSpPr>
          <p:cNvPr id="7" name="文本框 6"/>
          <p:cNvSpPr txBox="1"/>
          <p:nvPr/>
        </p:nvSpPr>
        <p:spPr>
          <a:xfrm>
            <a:off x="3204198" y="4004678"/>
            <a:ext cx="1274708"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err="1" smtClean="0">
                <a:latin typeface="仿宋" panose="02010609060101010101" pitchFamily="49" charset="-122"/>
                <a:ea typeface="仿宋" panose="02010609060101010101" pitchFamily="49" charset="-122"/>
              </a:rPr>
              <a:t>Mymetal</a:t>
            </a:r>
            <a:endParaRPr lang="zh-CN" altLang="en-US" sz="1000" dirty="0">
              <a:latin typeface="仿宋" panose="02010609060101010101" pitchFamily="49" charset="-122"/>
              <a:ea typeface="仿宋" panose="02010609060101010101" pitchFamily="49" charset="-122"/>
            </a:endParaRPr>
          </a:p>
        </p:txBody>
      </p:sp>
      <p:sp>
        <p:nvSpPr>
          <p:cNvPr id="8" name="文本框 7"/>
          <p:cNvSpPr txBox="1"/>
          <p:nvPr/>
        </p:nvSpPr>
        <p:spPr>
          <a:xfrm>
            <a:off x="7740449" y="4005074"/>
            <a:ext cx="1274708"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err="1" smtClean="0">
                <a:latin typeface="仿宋" panose="02010609060101010101" pitchFamily="49" charset="-122"/>
                <a:ea typeface="仿宋" panose="02010609060101010101" pitchFamily="49" charset="-122"/>
              </a:rPr>
              <a:t>Mymetal</a:t>
            </a:r>
            <a:endParaRPr lang="zh-CN" altLang="en-US" sz="1000" dirty="0">
              <a:latin typeface="仿宋" panose="02010609060101010101" pitchFamily="49" charset="-122"/>
              <a:ea typeface="仿宋" panose="02010609060101010101" pitchFamily="49" charset="-122"/>
            </a:endParaRPr>
          </a:p>
        </p:txBody>
      </p:sp>
      <p:sp>
        <p:nvSpPr>
          <p:cNvPr id="10" name="文本框 9"/>
          <p:cNvSpPr txBox="1"/>
          <p:nvPr/>
        </p:nvSpPr>
        <p:spPr>
          <a:xfrm>
            <a:off x="3275807" y="6470747"/>
            <a:ext cx="1274708"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err="1" smtClean="0">
                <a:latin typeface="仿宋" panose="02010609060101010101" pitchFamily="49" charset="-122"/>
                <a:ea typeface="仿宋" panose="02010609060101010101" pitchFamily="49" charset="-122"/>
              </a:rPr>
              <a:t>Mymetal</a:t>
            </a:r>
            <a:endParaRPr lang="zh-CN" altLang="en-US" sz="1000" dirty="0">
              <a:latin typeface="仿宋" panose="02010609060101010101" pitchFamily="49" charset="-122"/>
              <a:ea typeface="仿宋" panose="02010609060101010101" pitchFamily="49" charset="-122"/>
            </a:endParaRPr>
          </a:p>
        </p:txBody>
      </p:sp>
      <p:sp>
        <p:nvSpPr>
          <p:cNvPr id="6" name="矩形 5"/>
          <p:cNvSpPr/>
          <p:nvPr/>
        </p:nvSpPr>
        <p:spPr>
          <a:xfrm>
            <a:off x="4432551" y="4580622"/>
            <a:ext cx="4582873" cy="1383665"/>
          </a:xfrm>
          <a:prstGeom prst="rect">
            <a:avLst/>
          </a:prstGeom>
        </p:spPr>
        <p:txBody>
          <a:bodyPr wrap="square">
            <a:spAutoFit/>
          </a:bodyPr>
          <a:p>
            <a:pPr marL="285750" indent="-285750">
              <a:buFont typeface="Arial" panose="020B0604020202020204" pitchFamily="34" charset="0"/>
              <a:buChar char="•"/>
            </a:pPr>
            <a:r>
              <a:rPr lang="zh-CN" altLang="en-US" sz="1400" dirty="0" smtClean="0">
                <a:latin typeface="+mn-ea"/>
                <a:ea typeface="+mn-ea"/>
              </a:rPr>
              <a:t>截至</a:t>
            </a:r>
            <a:r>
              <a:rPr lang="en-US" altLang="zh-CN" sz="1400" dirty="0" smtClean="0">
                <a:latin typeface="+mn-ea"/>
                <a:ea typeface="+mn-ea"/>
              </a:rPr>
              <a:t>10</a:t>
            </a:r>
            <a:r>
              <a:rPr lang="zh-CN" altLang="en-US" sz="1400" dirty="0" smtClean="0">
                <a:latin typeface="+mn-ea"/>
                <a:ea typeface="+mn-ea"/>
              </a:rPr>
              <a:t>月</a:t>
            </a:r>
            <a:r>
              <a:rPr lang="en-US" altLang="zh-CN" sz="1400" dirty="0" smtClean="0">
                <a:latin typeface="+mn-ea"/>
                <a:ea typeface="+mn-ea"/>
              </a:rPr>
              <a:t>24</a:t>
            </a:r>
            <a:r>
              <a:rPr lang="zh-CN" altLang="en-US" sz="1400" dirty="0" smtClean="0">
                <a:latin typeface="+mn-ea"/>
                <a:ea typeface="+mn-ea"/>
              </a:rPr>
              <a:t>日，</a:t>
            </a:r>
            <a:r>
              <a:rPr sz="1400" dirty="0" smtClean="0">
                <a:latin typeface="+mn-ea"/>
                <a:ea typeface="+mn-ea"/>
              </a:rPr>
              <a:t>中国主要地区电解铝出库量约</a:t>
            </a:r>
            <a:r>
              <a:rPr lang="en-US" sz="1400" dirty="0" smtClean="0">
                <a:latin typeface="+mn-ea"/>
                <a:ea typeface="+mn-ea"/>
              </a:rPr>
              <a:t>13.8</a:t>
            </a:r>
            <a:r>
              <a:rPr sz="1400" dirty="0" smtClean="0">
                <a:latin typeface="+mn-ea"/>
                <a:ea typeface="+mn-ea"/>
              </a:rPr>
              <a:t>万吨</a:t>
            </a:r>
            <a:r>
              <a:rPr lang="zh-CN" sz="1400" dirty="0" smtClean="0">
                <a:latin typeface="+mn-ea"/>
                <a:ea typeface="+mn-ea"/>
              </a:rPr>
              <a:t>，环比</a:t>
            </a:r>
            <a:r>
              <a:rPr lang="en-US" altLang="zh-CN" sz="1400" dirty="0" smtClean="0">
                <a:latin typeface="+mn-ea"/>
                <a:ea typeface="+mn-ea"/>
              </a:rPr>
              <a:t>+0.3</a:t>
            </a:r>
            <a:r>
              <a:rPr lang="zh-CN" altLang="en-US" sz="1400" dirty="0" smtClean="0">
                <a:latin typeface="+mn-ea"/>
                <a:ea typeface="+mn-ea"/>
              </a:rPr>
              <a:t>万吨。</a:t>
            </a:r>
            <a:endParaRPr lang="en-US" altLang="zh-CN" sz="1400" dirty="0" smtClean="0">
              <a:latin typeface="+mn-ea"/>
              <a:ea typeface="+mn-ea"/>
            </a:endParaRPr>
          </a:p>
          <a:p>
            <a:pPr marL="285750" indent="-285750">
              <a:buFont typeface="Arial" panose="020B0604020202020204" pitchFamily="34" charset="0"/>
              <a:buChar char="•"/>
            </a:pPr>
            <a:r>
              <a:rPr sz="1400" dirty="0" smtClean="0">
                <a:latin typeface="+mn-ea"/>
                <a:ea typeface="+mn-ea"/>
              </a:rPr>
              <a:t>中国主流地区6063铝棒出库量统计为</a:t>
            </a:r>
            <a:r>
              <a:rPr lang="en-US" sz="1400" dirty="0" smtClean="0">
                <a:latin typeface="+mn-ea"/>
                <a:ea typeface="+mn-ea"/>
              </a:rPr>
              <a:t>6.18</a:t>
            </a:r>
            <a:r>
              <a:rPr sz="1400" dirty="0" smtClean="0">
                <a:latin typeface="+mn-ea"/>
                <a:ea typeface="+mn-ea"/>
              </a:rPr>
              <a:t>万吨。</a:t>
            </a:r>
            <a:r>
              <a:rPr lang="zh-CN" sz="1400" dirty="0" smtClean="0">
                <a:latin typeface="+mn-ea"/>
                <a:ea typeface="+mn-ea"/>
              </a:rPr>
              <a:t>环比</a:t>
            </a:r>
            <a:r>
              <a:rPr lang="zh-CN" altLang="en-US" sz="1400" dirty="0" smtClean="0">
                <a:latin typeface="+mn-ea"/>
                <a:ea typeface="+mn-ea"/>
              </a:rPr>
              <a:t>增加</a:t>
            </a:r>
            <a:r>
              <a:rPr lang="en-US" altLang="zh-CN" sz="1400" dirty="0" smtClean="0">
                <a:latin typeface="+mn-ea"/>
                <a:ea typeface="+mn-ea"/>
              </a:rPr>
              <a:t>1.14</a:t>
            </a:r>
            <a:r>
              <a:rPr sz="1400" dirty="0" smtClean="0">
                <a:latin typeface="+mn-ea"/>
                <a:ea typeface="+mn-ea"/>
              </a:rPr>
              <a:t>万吨</a:t>
            </a:r>
            <a:r>
              <a:rPr lang="zh-CN" sz="1400" dirty="0" smtClean="0">
                <a:latin typeface="+mn-ea"/>
                <a:ea typeface="+mn-ea"/>
              </a:rPr>
              <a:t>。</a:t>
            </a:r>
            <a:endParaRPr lang="zh-CN" sz="1400" dirty="0" smtClean="0">
              <a:latin typeface="+mn-ea"/>
              <a:ea typeface="+mn-ea"/>
            </a:endParaRPr>
          </a:p>
          <a:p>
            <a:pPr marL="285750" indent="-285750">
              <a:buFont typeface="Arial" panose="020B0604020202020204" pitchFamily="34" charset="0"/>
              <a:buChar char="•"/>
            </a:pPr>
            <a:r>
              <a:rPr lang="zh-CN" sz="1400" dirty="0" smtClean="0">
                <a:latin typeface="+mn-ea"/>
                <a:ea typeface="+mn-ea"/>
              </a:rPr>
              <a:t>铝价大跌至</a:t>
            </a:r>
            <a:r>
              <a:rPr lang="en-US" altLang="zh-CN" sz="1400" dirty="0" smtClean="0">
                <a:latin typeface="+mn-ea"/>
                <a:ea typeface="+mn-ea"/>
              </a:rPr>
              <a:t>19340</a:t>
            </a:r>
            <a:r>
              <a:rPr lang="zh-CN" altLang="en-US" sz="1400" dirty="0" smtClean="0">
                <a:latin typeface="+mn-ea"/>
                <a:ea typeface="+mn-ea"/>
              </a:rPr>
              <a:t>附近时</a:t>
            </a:r>
            <a:r>
              <a:rPr lang="zh-CN" sz="1400" dirty="0" smtClean="0">
                <a:latin typeface="+mn-ea"/>
                <a:ea typeface="+mn-ea"/>
              </a:rPr>
              <a:t>，铝棒加工费大涨</a:t>
            </a:r>
            <a:r>
              <a:rPr lang="en-US" altLang="zh-CN" sz="1400" dirty="0" smtClean="0">
                <a:latin typeface="+mn-ea"/>
                <a:ea typeface="+mn-ea"/>
              </a:rPr>
              <a:t>450</a:t>
            </a:r>
            <a:r>
              <a:rPr lang="zh-CN" altLang="en-US" sz="1400" dirty="0" smtClean="0">
                <a:latin typeface="+mn-ea"/>
                <a:ea typeface="+mn-ea"/>
              </a:rPr>
              <a:t>元</a:t>
            </a:r>
            <a:r>
              <a:rPr lang="zh-CN" sz="1400" dirty="0" smtClean="0">
                <a:latin typeface="+mn-ea"/>
                <a:ea typeface="+mn-ea"/>
              </a:rPr>
              <a:t>至</a:t>
            </a:r>
            <a:r>
              <a:rPr lang="en-US" altLang="zh-CN" sz="1400" dirty="0" smtClean="0">
                <a:latin typeface="+mn-ea"/>
                <a:ea typeface="+mn-ea"/>
              </a:rPr>
              <a:t>950</a:t>
            </a:r>
            <a:r>
              <a:rPr lang="zh-CN" altLang="en-US" sz="1400" dirty="0" smtClean="0">
                <a:latin typeface="+mn-ea"/>
                <a:ea typeface="+mn-ea"/>
              </a:rPr>
              <a:t>元</a:t>
            </a:r>
            <a:r>
              <a:rPr lang="en-US" altLang="zh-CN" sz="1400" dirty="0" smtClean="0">
                <a:latin typeface="+mn-ea"/>
                <a:ea typeface="+mn-ea"/>
              </a:rPr>
              <a:t>/</a:t>
            </a:r>
            <a:r>
              <a:rPr lang="zh-CN" altLang="en-US" sz="1400" dirty="0" smtClean="0">
                <a:latin typeface="+mn-ea"/>
                <a:ea typeface="+mn-ea"/>
              </a:rPr>
              <a:t>吨</a:t>
            </a:r>
            <a:r>
              <a:rPr lang="zh-CN" sz="1400" dirty="0" smtClean="0">
                <a:latin typeface="+mn-ea"/>
                <a:ea typeface="+mn-ea"/>
              </a:rPr>
              <a:t>，随着铝价反弹，加工费回落</a:t>
            </a:r>
            <a:r>
              <a:rPr lang="en-US" altLang="zh-CN" sz="1400" dirty="0" smtClean="0">
                <a:latin typeface="+mn-ea"/>
                <a:ea typeface="+mn-ea"/>
              </a:rPr>
              <a:t>300</a:t>
            </a:r>
            <a:r>
              <a:rPr lang="zh-CN" altLang="en-US" sz="1400" dirty="0" smtClean="0">
                <a:latin typeface="+mn-ea"/>
                <a:ea typeface="+mn-ea"/>
              </a:rPr>
              <a:t>元</a:t>
            </a:r>
            <a:r>
              <a:rPr lang="en-US" altLang="zh-CN" sz="1400" dirty="0" smtClean="0">
                <a:latin typeface="+mn-ea"/>
                <a:ea typeface="+mn-ea"/>
              </a:rPr>
              <a:t>/</a:t>
            </a:r>
            <a:r>
              <a:rPr lang="zh-CN" altLang="en-US" sz="1400" dirty="0" smtClean="0">
                <a:latin typeface="+mn-ea"/>
                <a:ea typeface="+mn-ea"/>
              </a:rPr>
              <a:t>吨</a:t>
            </a:r>
            <a:r>
              <a:rPr lang="zh-CN" sz="1400" dirty="0" smtClean="0">
                <a:latin typeface="+mn-ea"/>
                <a:ea typeface="+mn-ea"/>
              </a:rPr>
              <a:t>。</a:t>
            </a:r>
            <a:endParaRPr lang="zh-CN" sz="1400" dirty="0" smtClean="0">
              <a:latin typeface="+mn-ea"/>
              <a:ea typeface="+mn-ea"/>
            </a:endParaRPr>
          </a:p>
        </p:txBody>
      </p:sp>
      <p:pic>
        <p:nvPicPr>
          <p:cNvPr id="3" name="图片 2"/>
          <p:cNvPicPr>
            <a:picLocks noChangeAspect="1"/>
          </p:cNvPicPr>
          <p:nvPr/>
        </p:nvPicPr>
        <p:blipFill>
          <a:blip r:embed="rId1"/>
          <a:stretch>
            <a:fillRect/>
          </a:stretch>
        </p:blipFill>
        <p:spPr>
          <a:xfrm>
            <a:off x="4643755" y="1560195"/>
            <a:ext cx="4277995" cy="2444750"/>
          </a:xfrm>
          <a:prstGeom prst="rect">
            <a:avLst/>
          </a:prstGeom>
        </p:spPr>
      </p:pic>
      <p:pic>
        <p:nvPicPr>
          <p:cNvPr id="4" name="图片 3"/>
          <p:cNvPicPr>
            <a:picLocks noChangeAspect="1"/>
          </p:cNvPicPr>
          <p:nvPr/>
        </p:nvPicPr>
        <p:blipFill>
          <a:blip r:embed="rId2"/>
          <a:stretch>
            <a:fillRect/>
          </a:stretch>
        </p:blipFill>
        <p:spPr>
          <a:xfrm>
            <a:off x="154305" y="1523365"/>
            <a:ext cx="4372610" cy="2518410"/>
          </a:xfrm>
          <a:prstGeom prst="rect">
            <a:avLst/>
          </a:prstGeom>
        </p:spPr>
      </p:pic>
      <p:pic>
        <p:nvPicPr>
          <p:cNvPr id="5" name="图片 4"/>
          <p:cNvPicPr>
            <a:picLocks noChangeAspect="1"/>
          </p:cNvPicPr>
          <p:nvPr/>
        </p:nvPicPr>
        <p:blipFill>
          <a:blip r:embed="rId3"/>
          <a:stretch>
            <a:fillRect/>
          </a:stretch>
        </p:blipFill>
        <p:spPr>
          <a:xfrm>
            <a:off x="179705" y="4354830"/>
            <a:ext cx="4306570" cy="21342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2"/>
          <p:cNvSpPr>
            <a:spLocks noChangeArrowheads="1"/>
          </p:cNvSpPr>
          <p:nvPr/>
        </p:nvSpPr>
        <p:spPr bwMode="auto">
          <a:xfrm>
            <a:off x="10627" y="854288"/>
            <a:ext cx="9072428"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zh-CN" altLang="en-US" sz="2000" b="1" dirty="0" smtClean="0">
                <a:solidFill>
                  <a:srgbClr val="EC6000"/>
                </a:solidFill>
                <a:latin typeface="+mn-ea"/>
                <a:ea typeface="+mn-ea"/>
                <a:cs typeface="黑体" panose="02010609060101010101" pitchFamily="49" charset="-122"/>
              </a:rPr>
              <a:t>（二）需求</a:t>
            </a:r>
            <a:r>
              <a:rPr lang="en-US" altLang="zh-CN" sz="2000" b="1" dirty="0">
                <a:solidFill>
                  <a:srgbClr val="EC6000"/>
                </a:solidFill>
                <a:latin typeface="+mn-ea"/>
                <a:ea typeface="+mn-ea"/>
                <a:cs typeface="黑体" panose="02010609060101010101" pitchFamily="49" charset="-122"/>
              </a:rPr>
              <a:t>2</a:t>
            </a:r>
            <a:r>
              <a:rPr lang="en-US" altLang="zh-CN" sz="2000" b="1" dirty="0" smtClean="0">
                <a:solidFill>
                  <a:srgbClr val="EC6000"/>
                </a:solidFill>
                <a:latin typeface="+mn-ea"/>
                <a:ea typeface="+mn-ea"/>
                <a:cs typeface="黑体" panose="02010609060101010101" pitchFamily="49" charset="-122"/>
              </a:rPr>
              <a:t>.0</a:t>
            </a:r>
            <a:r>
              <a:rPr lang="zh-CN" altLang="en-US" sz="2000" b="1" dirty="0" smtClean="0">
                <a:solidFill>
                  <a:srgbClr val="EC6000"/>
                </a:solidFill>
                <a:latin typeface="+mn-ea"/>
                <a:ea typeface="+mn-ea"/>
                <a:cs typeface="黑体" panose="02010609060101010101" pitchFamily="49" charset="-122"/>
              </a:rPr>
              <a:t>：下游开工稍有好转</a:t>
            </a:r>
            <a:endParaRPr lang="zh-CN" altLang="en-US" sz="2000" b="1" dirty="0" smtClean="0">
              <a:solidFill>
                <a:srgbClr val="EC6000"/>
              </a:solidFill>
              <a:latin typeface="+mn-ea"/>
              <a:ea typeface="+mn-ea"/>
              <a:cs typeface="黑体" panose="02010609060101010101" pitchFamily="49" charset="-122"/>
            </a:endParaRPr>
          </a:p>
        </p:txBody>
      </p:sp>
      <p:sp>
        <p:nvSpPr>
          <p:cNvPr id="11" name="文本框 10"/>
          <p:cNvSpPr txBox="1"/>
          <p:nvPr/>
        </p:nvSpPr>
        <p:spPr>
          <a:xfrm>
            <a:off x="3779912" y="6546249"/>
            <a:ext cx="1018227"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SMM</a:t>
            </a:r>
            <a:endParaRPr lang="zh-CN" altLang="en-US" sz="1000" dirty="0">
              <a:latin typeface="仿宋" panose="02010609060101010101" pitchFamily="49" charset="-122"/>
              <a:ea typeface="仿宋" panose="02010609060101010101" pitchFamily="49" charset="-122"/>
            </a:endParaRPr>
          </a:p>
        </p:txBody>
      </p:sp>
      <p:sp>
        <p:nvSpPr>
          <p:cNvPr id="2" name="矩形 1"/>
          <p:cNvSpPr/>
          <p:nvPr/>
        </p:nvSpPr>
        <p:spPr>
          <a:xfrm>
            <a:off x="5075555" y="4653280"/>
            <a:ext cx="4168140" cy="829945"/>
          </a:xfrm>
          <a:prstGeom prst="rect">
            <a:avLst/>
          </a:prstGeom>
        </p:spPr>
        <p:txBody>
          <a:bodyPr wrap="square">
            <a:spAutoFit/>
          </a:bodyPr>
          <a:p>
            <a:pPr marL="285750" indent="-285750">
              <a:buFont typeface="Arial" panose="020B0604020202020204" pitchFamily="34" charset="0"/>
              <a:buChar char="•"/>
            </a:pPr>
            <a:r>
              <a:rPr lang="zh-CN" sz="1600" dirty="0">
                <a:latin typeface="+mn-ea"/>
                <a:ea typeface="+mn-ea"/>
              </a:rPr>
              <a:t>周度加权开工率上升</a:t>
            </a:r>
            <a:r>
              <a:rPr lang="en-US" altLang="zh-CN" sz="1600" dirty="0">
                <a:latin typeface="+mn-ea"/>
                <a:ea typeface="+mn-ea"/>
              </a:rPr>
              <a:t>0.3%</a:t>
            </a:r>
            <a:r>
              <a:rPr lang="zh-CN" altLang="en-US" sz="1600" dirty="0">
                <a:latin typeface="+mn-ea"/>
                <a:ea typeface="+mn-ea"/>
              </a:rPr>
              <a:t>至</a:t>
            </a:r>
            <a:r>
              <a:rPr lang="en-US" altLang="zh-CN" sz="1600" dirty="0">
                <a:latin typeface="+mn-ea"/>
                <a:ea typeface="+mn-ea"/>
              </a:rPr>
              <a:t>64.1%</a:t>
            </a:r>
            <a:r>
              <a:rPr lang="zh-CN" altLang="en-US" sz="1600" dirty="0">
                <a:latin typeface="+mn-ea"/>
                <a:ea typeface="+mn-ea"/>
              </a:rPr>
              <a:t>。</a:t>
            </a:r>
            <a:endParaRPr lang="zh-CN" altLang="en-US" sz="1600" dirty="0">
              <a:latin typeface="+mn-ea"/>
              <a:ea typeface="+mn-ea"/>
            </a:endParaRPr>
          </a:p>
          <a:p>
            <a:pPr marL="285750" indent="-285750">
              <a:buFont typeface="Arial" panose="020B0604020202020204" pitchFamily="34" charset="0"/>
              <a:buChar char="•"/>
            </a:pPr>
            <a:r>
              <a:rPr lang="zh-CN" altLang="en-US" sz="1600" dirty="0">
                <a:latin typeface="+mn-ea"/>
                <a:ea typeface="+mn-ea"/>
              </a:rPr>
              <a:t>月度加权开工率下降</a:t>
            </a:r>
            <a:r>
              <a:rPr lang="en-US" altLang="zh-CN" sz="1600" dirty="0">
                <a:latin typeface="+mn-ea"/>
                <a:ea typeface="+mn-ea"/>
              </a:rPr>
              <a:t>2.5%</a:t>
            </a:r>
            <a:endParaRPr lang="en-US" altLang="zh-CN" sz="1600" dirty="0">
              <a:latin typeface="+mn-ea"/>
              <a:ea typeface="+mn-ea"/>
            </a:endParaRPr>
          </a:p>
          <a:p>
            <a:pPr marL="0" indent="0">
              <a:buFont typeface="Arial" panose="020B0604020202020204" pitchFamily="34" charset="0"/>
              <a:buNone/>
            </a:pPr>
            <a:endParaRPr lang="zh-CN" altLang="en-US" sz="1600" dirty="0">
              <a:latin typeface="+mn-ea"/>
              <a:ea typeface="+mn-ea"/>
            </a:endParaRPr>
          </a:p>
        </p:txBody>
      </p:sp>
      <p:pic>
        <p:nvPicPr>
          <p:cNvPr id="4" name="图片 3"/>
          <p:cNvPicPr>
            <a:picLocks noChangeAspect="1"/>
          </p:cNvPicPr>
          <p:nvPr/>
        </p:nvPicPr>
        <p:blipFill>
          <a:blip r:embed="rId1"/>
          <a:stretch>
            <a:fillRect/>
          </a:stretch>
        </p:blipFill>
        <p:spPr>
          <a:xfrm>
            <a:off x="467360" y="3717290"/>
            <a:ext cx="4404995" cy="2510790"/>
          </a:xfrm>
          <a:prstGeom prst="rect">
            <a:avLst/>
          </a:prstGeom>
        </p:spPr>
      </p:pic>
      <p:pic>
        <p:nvPicPr>
          <p:cNvPr id="6" name="图片 5"/>
          <p:cNvPicPr>
            <a:picLocks noChangeAspect="1"/>
          </p:cNvPicPr>
          <p:nvPr/>
        </p:nvPicPr>
        <p:blipFill>
          <a:blip r:embed="rId2"/>
          <a:stretch>
            <a:fillRect/>
          </a:stretch>
        </p:blipFill>
        <p:spPr>
          <a:xfrm>
            <a:off x="547370" y="1196975"/>
            <a:ext cx="4251325" cy="23996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2"/>
          <p:cNvSpPr>
            <a:spLocks noChangeArrowheads="1"/>
          </p:cNvSpPr>
          <p:nvPr/>
        </p:nvSpPr>
        <p:spPr bwMode="auto">
          <a:xfrm>
            <a:off x="10626" y="854288"/>
            <a:ext cx="9457917"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zh-CN" altLang="en-US" sz="2400" b="1" dirty="0" smtClean="0">
                <a:solidFill>
                  <a:srgbClr val="EC6000"/>
                </a:solidFill>
                <a:latin typeface="+mn-ea"/>
                <a:ea typeface="+mn-ea"/>
                <a:cs typeface="黑体" panose="02010609060101010101" pitchFamily="49" charset="-122"/>
              </a:rPr>
              <a:t>（二）需求</a:t>
            </a:r>
            <a:r>
              <a:rPr lang="en-US" altLang="zh-CN" sz="2400" b="1" dirty="0">
                <a:solidFill>
                  <a:srgbClr val="EC6000"/>
                </a:solidFill>
                <a:latin typeface="+mn-ea"/>
                <a:ea typeface="+mn-ea"/>
                <a:cs typeface="黑体" panose="02010609060101010101" pitchFamily="49" charset="-122"/>
              </a:rPr>
              <a:t>3</a:t>
            </a:r>
            <a:r>
              <a:rPr lang="en-US" altLang="zh-CN" sz="2400" b="1" dirty="0" smtClean="0">
                <a:solidFill>
                  <a:srgbClr val="EC6000"/>
                </a:solidFill>
                <a:latin typeface="+mn-ea"/>
                <a:ea typeface="+mn-ea"/>
                <a:cs typeface="黑体" panose="02010609060101010101" pitchFamily="49" charset="-122"/>
              </a:rPr>
              <a:t>.0</a:t>
            </a:r>
            <a:r>
              <a:rPr lang="zh-CN" altLang="en-US" sz="2400" b="1" dirty="0" smtClean="0">
                <a:solidFill>
                  <a:srgbClr val="EC6000"/>
                </a:solidFill>
                <a:latin typeface="+mn-ea"/>
                <a:ea typeface="+mn-ea"/>
                <a:cs typeface="黑体" panose="02010609060101010101" pitchFamily="49" charset="-122"/>
              </a:rPr>
              <a:t>：铝材增长维持</a:t>
            </a:r>
            <a:endParaRPr lang="zh-CN" altLang="en-US" sz="2400" b="1" dirty="0" smtClean="0">
              <a:solidFill>
                <a:srgbClr val="EC6000"/>
              </a:solidFill>
              <a:latin typeface="+mn-ea"/>
              <a:ea typeface="+mn-ea"/>
              <a:cs typeface="黑体" panose="02010609060101010101" pitchFamily="49" charset="-122"/>
            </a:endParaRPr>
          </a:p>
        </p:txBody>
      </p:sp>
      <p:sp>
        <p:nvSpPr>
          <p:cNvPr id="6" name="文本框 5"/>
          <p:cNvSpPr txBox="1"/>
          <p:nvPr/>
        </p:nvSpPr>
        <p:spPr>
          <a:xfrm>
            <a:off x="3699233" y="3932887"/>
            <a:ext cx="1082348"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wind</a:t>
            </a:r>
            <a:endParaRPr lang="en-US" altLang="zh-CN" sz="1000" dirty="0" smtClean="0">
              <a:latin typeface="仿宋" panose="02010609060101010101" pitchFamily="49" charset="-122"/>
              <a:ea typeface="仿宋" panose="02010609060101010101" pitchFamily="49" charset="-122"/>
            </a:endParaRPr>
          </a:p>
        </p:txBody>
      </p:sp>
      <p:sp>
        <p:nvSpPr>
          <p:cNvPr id="12" name="文本框 11"/>
          <p:cNvSpPr txBox="1"/>
          <p:nvPr/>
        </p:nvSpPr>
        <p:spPr>
          <a:xfrm>
            <a:off x="3745939" y="6381292"/>
            <a:ext cx="1071880" cy="245110"/>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zh-CN" altLang="en-US" sz="1000" dirty="0">
                <a:latin typeface="仿宋" panose="02010609060101010101" pitchFamily="49" charset="-122"/>
                <a:ea typeface="仿宋" panose="02010609060101010101" pitchFamily="49" charset="-122"/>
              </a:rPr>
              <a:t>海关</a:t>
            </a:r>
            <a:endParaRPr lang="zh-CN" altLang="en-US" sz="1000" dirty="0">
              <a:latin typeface="仿宋" panose="02010609060101010101" pitchFamily="49" charset="-122"/>
              <a:ea typeface="仿宋" panose="02010609060101010101" pitchFamily="49" charset="-122"/>
            </a:endParaRPr>
          </a:p>
        </p:txBody>
      </p:sp>
      <p:sp>
        <p:nvSpPr>
          <p:cNvPr id="5" name="矩形 4"/>
          <p:cNvSpPr/>
          <p:nvPr/>
        </p:nvSpPr>
        <p:spPr>
          <a:xfrm>
            <a:off x="4860290" y="1844675"/>
            <a:ext cx="3842385" cy="1322070"/>
          </a:xfrm>
          <a:prstGeom prst="rect">
            <a:avLst/>
          </a:prstGeom>
        </p:spPr>
        <p:txBody>
          <a:bodyPr wrap="square">
            <a:spAutoFit/>
          </a:bodyPr>
          <a:p>
            <a:pPr marL="285750" indent="-285750">
              <a:buFont typeface="Arial" panose="020B0604020202020204" pitchFamily="34" charset="0"/>
              <a:buChar char="•"/>
            </a:pPr>
            <a:r>
              <a:rPr lang="zh-CN" altLang="en-US" sz="1600" dirty="0" smtClean="0">
                <a:latin typeface="+mn-ea"/>
                <a:ea typeface="+mn-ea"/>
                <a:sym typeface="+mn-ea"/>
              </a:rPr>
              <a:t>铝材</a:t>
            </a:r>
            <a:r>
              <a:rPr lang="en-US" altLang="zh-CN" sz="1600" dirty="0" smtClean="0">
                <a:latin typeface="+mn-ea"/>
                <a:ea typeface="+mn-ea"/>
                <a:sym typeface="+mn-ea"/>
              </a:rPr>
              <a:t>9</a:t>
            </a:r>
            <a:r>
              <a:rPr lang="zh-CN" altLang="en-US" sz="1600" dirty="0" smtClean="0">
                <a:latin typeface="+mn-ea"/>
                <a:ea typeface="+mn-ea"/>
                <a:sym typeface="+mn-ea"/>
              </a:rPr>
              <a:t>月产量</a:t>
            </a:r>
            <a:r>
              <a:rPr lang="en-US" altLang="zh-CN" sz="1600" dirty="0" smtClean="0">
                <a:latin typeface="+mn-ea"/>
                <a:ea typeface="+mn-ea"/>
                <a:sym typeface="+mn-ea"/>
              </a:rPr>
              <a:t>512</a:t>
            </a:r>
            <a:r>
              <a:rPr lang="zh-CN" altLang="en-US" sz="1600" dirty="0" smtClean="0">
                <a:latin typeface="+mn-ea"/>
                <a:ea typeface="+mn-ea"/>
                <a:sym typeface="+mn-ea"/>
              </a:rPr>
              <a:t>万吨，同比增加</a:t>
            </a:r>
            <a:r>
              <a:rPr lang="en-US" altLang="zh-CN" sz="1600" dirty="0" smtClean="0">
                <a:latin typeface="+mn-ea"/>
                <a:ea typeface="+mn-ea"/>
                <a:sym typeface="+mn-ea"/>
              </a:rPr>
              <a:t>1.1%</a:t>
            </a:r>
            <a:r>
              <a:rPr lang="zh-CN" altLang="en-US" sz="1600" dirty="0" smtClean="0">
                <a:latin typeface="+mn-ea"/>
                <a:ea typeface="+mn-ea"/>
                <a:sym typeface="+mn-ea"/>
              </a:rPr>
              <a:t>，环比</a:t>
            </a:r>
            <a:r>
              <a:rPr lang="zh-CN" sz="1600" dirty="0" smtClean="0">
                <a:latin typeface="+mn-ea"/>
                <a:ea typeface="+mn-ea"/>
                <a:sym typeface="+mn-ea"/>
              </a:rPr>
              <a:t>增加</a:t>
            </a:r>
            <a:r>
              <a:rPr lang="en-US" altLang="zh-CN" sz="1600" dirty="0" smtClean="0">
                <a:latin typeface="+mn-ea"/>
                <a:ea typeface="+mn-ea"/>
                <a:sym typeface="+mn-ea"/>
              </a:rPr>
              <a:t>0.45%</a:t>
            </a:r>
            <a:endParaRPr lang="en-US" altLang="zh-CN" sz="1600" dirty="0" smtClean="0">
              <a:latin typeface="+mn-ea"/>
              <a:ea typeface="+mn-ea"/>
              <a:sym typeface="+mn-ea"/>
            </a:endParaRPr>
          </a:p>
          <a:p>
            <a:pPr marL="285750" indent="-285750">
              <a:buFont typeface="Arial" panose="020B0604020202020204" pitchFamily="34" charset="0"/>
              <a:buChar char="•"/>
            </a:pPr>
            <a:r>
              <a:rPr lang="en-US" altLang="zh-CN" sz="1600" dirty="0" smtClean="0">
                <a:latin typeface="+mn-ea"/>
                <a:ea typeface="+mn-ea"/>
                <a:sym typeface="+mn-ea"/>
              </a:rPr>
              <a:t>9</a:t>
            </a:r>
            <a:r>
              <a:rPr lang="zh-CN" altLang="en-US" sz="1600" dirty="0" smtClean="0">
                <a:latin typeface="+mn-ea"/>
                <a:ea typeface="+mn-ea"/>
                <a:sym typeface="+mn-ea"/>
              </a:rPr>
              <a:t>月铝材出口增速回落，铝材出口环比增加</a:t>
            </a:r>
            <a:r>
              <a:rPr lang="en-US" altLang="zh-CN" sz="1600" dirty="0" smtClean="0">
                <a:latin typeface="+mn-ea"/>
                <a:ea typeface="+mn-ea"/>
                <a:sym typeface="+mn-ea"/>
              </a:rPr>
              <a:t>0.35%</a:t>
            </a:r>
            <a:r>
              <a:rPr lang="zh-CN" altLang="en-US" sz="1600" dirty="0" smtClean="0">
                <a:latin typeface="+mn-ea"/>
                <a:ea typeface="+mn-ea"/>
                <a:sym typeface="+mn-ea"/>
              </a:rPr>
              <a:t>，同比增加</a:t>
            </a:r>
            <a:r>
              <a:rPr lang="en-US" altLang="zh-CN" sz="1600" dirty="0" smtClean="0">
                <a:latin typeface="+mn-ea"/>
                <a:ea typeface="+mn-ea"/>
                <a:sym typeface="+mn-ea"/>
              </a:rPr>
              <a:t>15.3%</a:t>
            </a:r>
            <a:r>
              <a:rPr sz="1600" dirty="0" smtClean="0">
                <a:latin typeface="+mn-ea"/>
                <a:ea typeface="+mn-ea"/>
                <a:sym typeface="+mn-ea"/>
              </a:rPr>
              <a:t>。</a:t>
            </a:r>
            <a:endParaRPr sz="1600" dirty="0" smtClean="0">
              <a:latin typeface="+mn-ea"/>
              <a:ea typeface="+mn-ea"/>
              <a:sym typeface="+mn-ea"/>
            </a:endParaRPr>
          </a:p>
          <a:p>
            <a:pPr marL="285750" indent="-285750">
              <a:buFont typeface="Arial" panose="020B0604020202020204" pitchFamily="34" charset="0"/>
              <a:buChar char="•"/>
            </a:pPr>
            <a:endParaRPr sz="1600" dirty="0" smtClean="0">
              <a:latin typeface="+mn-ea"/>
              <a:ea typeface="+mn-ea"/>
              <a:sym typeface="+mn-ea"/>
            </a:endParaRPr>
          </a:p>
        </p:txBody>
      </p:sp>
      <p:pic>
        <p:nvPicPr>
          <p:cNvPr id="4" name="图片 3"/>
          <p:cNvPicPr>
            <a:picLocks noChangeAspect="1"/>
          </p:cNvPicPr>
          <p:nvPr/>
        </p:nvPicPr>
        <p:blipFill>
          <a:blip r:embed="rId1"/>
          <a:stretch>
            <a:fillRect/>
          </a:stretch>
        </p:blipFill>
        <p:spPr>
          <a:xfrm>
            <a:off x="84455" y="4220845"/>
            <a:ext cx="4568825" cy="2125345"/>
          </a:xfrm>
          <a:prstGeom prst="rect">
            <a:avLst/>
          </a:prstGeom>
        </p:spPr>
      </p:pic>
      <p:pic>
        <p:nvPicPr>
          <p:cNvPr id="3" name="图片 2"/>
          <p:cNvPicPr>
            <a:picLocks noChangeAspect="1"/>
          </p:cNvPicPr>
          <p:nvPr/>
        </p:nvPicPr>
        <p:blipFill>
          <a:blip r:embed="rId2"/>
          <a:stretch>
            <a:fillRect/>
          </a:stretch>
        </p:blipFill>
        <p:spPr>
          <a:xfrm>
            <a:off x="111125" y="1546860"/>
            <a:ext cx="4531995" cy="241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2"/>
          <p:cNvSpPr>
            <a:spLocks noChangeArrowheads="1"/>
          </p:cNvSpPr>
          <p:nvPr/>
        </p:nvSpPr>
        <p:spPr bwMode="auto">
          <a:xfrm>
            <a:off x="10626" y="854288"/>
            <a:ext cx="9457917"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zh-CN" altLang="en-US" sz="2400" b="1" dirty="0" smtClean="0">
                <a:solidFill>
                  <a:srgbClr val="EC6000"/>
                </a:solidFill>
                <a:latin typeface="+mn-ea"/>
                <a:ea typeface="+mn-ea"/>
                <a:cs typeface="黑体" panose="02010609060101010101" pitchFamily="49" charset="-122"/>
              </a:rPr>
              <a:t>（二）需求</a:t>
            </a:r>
            <a:r>
              <a:rPr lang="en-US" altLang="zh-CN" sz="2400" b="1" dirty="0">
                <a:solidFill>
                  <a:srgbClr val="EC6000"/>
                </a:solidFill>
                <a:latin typeface="+mn-ea"/>
                <a:ea typeface="+mn-ea"/>
                <a:cs typeface="黑体" panose="02010609060101010101" pitchFamily="49" charset="-122"/>
              </a:rPr>
              <a:t>4</a:t>
            </a:r>
            <a:r>
              <a:rPr lang="en-US" altLang="zh-CN" sz="2400" b="1" dirty="0" smtClean="0">
                <a:solidFill>
                  <a:srgbClr val="EC6000"/>
                </a:solidFill>
                <a:latin typeface="+mn-ea"/>
                <a:ea typeface="+mn-ea"/>
                <a:cs typeface="黑体" panose="02010609060101010101" pitchFamily="49" charset="-122"/>
              </a:rPr>
              <a:t>.0</a:t>
            </a:r>
            <a:r>
              <a:rPr lang="zh-CN" altLang="en-US" sz="2400" b="1" dirty="0" smtClean="0">
                <a:solidFill>
                  <a:srgbClr val="EC6000"/>
                </a:solidFill>
                <a:latin typeface="+mn-ea"/>
                <a:ea typeface="+mn-ea"/>
                <a:cs typeface="黑体" panose="02010609060101010101" pitchFamily="49" charset="-122"/>
              </a:rPr>
              <a:t>：平衡表</a:t>
            </a:r>
            <a:endParaRPr lang="zh-CN" altLang="en-US" sz="2400" b="1" dirty="0" smtClean="0">
              <a:solidFill>
                <a:srgbClr val="EC6000"/>
              </a:solidFill>
              <a:latin typeface="+mn-ea"/>
              <a:ea typeface="+mn-ea"/>
              <a:cs typeface="黑体" panose="02010609060101010101" pitchFamily="49" charset="-122"/>
            </a:endParaRPr>
          </a:p>
        </p:txBody>
      </p:sp>
      <p:sp>
        <p:nvSpPr>
          <p:cNvPr id="6" name="矩形 5"/>
          <p:cNvSpPr/>
          <p:nvPr/>
        </p:nvSpPr>
        <p:spPr>
          <a:xfrm>
            <a:off x="539750" y="5589270"/>
            <a:ext cx="8119110" cy="829945"/>
          </a:xfrm>
          <a:prstGeom prst="rect">
            <a:avLst/>
          </a:prstGeom>
        </p:spPr>
        <p:txBody>
          <a:bodyPr wrap="square">
            <a:spAutoFit/>
          </a:bodyPr>
          <a:p>
            <a:pPr marL="285750" indent="-285750">
              <a:buFont typeface="Arial" panose="020B0604020202020204" pitchFamily="34" charset="0"/>
              <a:buChar char="•"/>
            </a:pPr>
            <a:r>
              <a:rPr lang="en-US" sz="1600" dirty="0" smtClean="0">
                <a:latin typeface="+mn-ea"/>
                <a:ea typeface="+mn-ea"/>
                <a:sym typeface="+mn-ea"/>
              </a:rPr>
              <a:t>Q3</a:t>
            </a:r>
            <a:r>
              <a:rPr lang="zh-CN" altLang="en-US" sz="1600" dirty="0" smtClean="0">
                <a:latin typeface="+mn-ea"/>
                <a:ea typeface="+mn-ea"/>
                <a:sym typeface="+mn-ea"/>
              </a:rPr>
              <a:t>增速转负，主要原因在于下游限电叠加成本高企导致降负荷。电解铝供应缺口收窄。</a:t>
            </a:r>
            <a:endParaRPr lang="zh-CN" altLang="en-US" sz="1600" dirty="0" smtClean="0">
              <a:latin typeface="+mn-ea"/>
              <a:ea typeface="+mn-ea"/>
              <a:sym typeface="+mn-ea"/>
            </a:endParaRPr>
          </a:p>
          <a:p>
            <a:pPr marL="285750" indent="-285750">
              <a:buFont typeface="Arial" panose="020B0604020202020204" pitchFamily="34" charset="0"/>
              <a:buChar char="•"/>
            </a:pPr>
            <a:r>
              <a:rPr lang="en-US" altLang="zh-CN" sz="1600" dirty="0" smtClean="0">
                <a:latin typeface="+mn-ea"/>
                <a:ea typeface="+mn-ea"/>
                <a:sym typeface="+mn-ea"/>
              </a:rPr>
              <a:t>Q4</a:t>
            </a:r>
            <a:r>
              <a:rPr lang="zh-CN" altLang="en-US" sz="1600" dirty="0" smtClean="0">
                <a:latin typeface="+mn-ea"/>
                <a:ea typeface="+mn-ea"/>
                <a:sym typeface="+mn-ea"/>
              </a:rPr>
              <a:t>预估</a:t>
            </a:r>
            <a:r>
              <a:rPr lang="en-US" altLang="zh-CN" sz="1600" dirty="0" smtClean="0">
                <a:latin typeface="+mn-ea"/>
                <a:ea typeface="+mn-ea"/>
                <a:sym typeface="+mn-ea"/>
              </a:rPr>
              <a:t>-7%</a:t>
            </a:r>
            <a:r>
              <a:rPr lang="zh-CN" altLang="en-US" sz="1600" dirty="0" smtClean="0">
                <a:latin typeface="+mn-ea"/>
                <a:ea typeface="+mn-ea"/>
                <a:sym typeface="+mn-ea"/>
              </a:rPr>
              <a:t>左右增速，抛储继续情况下，累库约</a:t>
            </a:r>
            <a:r>
              <a:rPr lang="en-US" altLang="zh-CN" sz="1600" dirty="0" smtClean="0">
                <a:latin typeface="+mn-ea"/>
                <a:ea typeface="+mn-ea"/>
                <a:sym typeface="+mn-ea"/>
              </a:rPr>
              <a:t>11</a:t>
            </a:r>
            <a:r>
              <a:rPr lang="zh-CN" altLang="en-US" sz="1600" dirty="0" smtClean="0">
                <a:latin typeface="+mn-ea"/>
                <a:ea typeface="+mn-ea"/>
                <a:sym typeface="+mn-ea"/>
              </a:rPr>
              <a:t>万吨。</a:t>
            </a:r>
            <a:endParaRPr lang="zh-CN" altLang="en-US" sz="1600" dirty="0" smtClean="0">
              <a:latin typeface="+mn-ea"/>
              <a:ea typeface="+mn-ea"/>
              <a:sym typeface="+mn-ea"/>
            </a:endParaRPr>
          </a:p>
        </p:txBody>
      </p:sp>
      <p:pic>
        <p:nvPicPr>
          <p:cNvPr id="2" name="图片 1"/>
          <p:cNvPicPr>
            <a:picLocks noChangeAspect="1"/>
          </p:cNvPicPr>
          <p:nvPr/>
        </p:nvPicPr>
        <p:blipFill>
          <a:blip r:embed="rId1"/>
          <a:stretch>
            <a:fillRect/>
          </a:stretch>
        </p:blipFill>
        <p:spPr>
          <a:xfrm>
            <a:off x="10795" y="1557020"/>
            <a:ext cx="4773295" cy="3486150"/>
          </a:xfrm>
          <a:prstGeom prst="rect">
            <a:avLst/>
          </a:prstGeom>
        </p:spPr>
      </p:pic>
      <p:pic>
        <p:nvPicPr>
          <p:cNvPr id="3" name="图片 2"/>
          <p:cNvPicPr>
            <a:picLocks noChangeAspect="1"/>
          </p:cNvPicPr>
          <p:nvPr/>
        </p:nvPicPr>
        <p:blipFill>
          <a:blip r:embed="rId2"/>
          <a:stretch>
            <a:fillRect/>
          </a:stretch>
        </p:blipFill>
        <p:spPr>
          <a:xfrm>
            <a:off x="5003800" y="1628775"/>
            <a:ext cx="3950970" cy="24618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2708920"/>
            <a:ext cx="7772400" cy="1470025"/>
          </a:xfrm>
        </p:spPr>
        <p:txBody>
          <a:bodyPr>
            <a:normAutofit/>
          </a:bodyPr>
          <a:lstStyle/>
          <a:p>
            <a:pPr algn="ctr"/>
            <a:r>
              <a:rPr lang="zh-CN" altLang="en-US" sz="3000" dirty="0">
                <a:solidFill>
                  <a:srgbClr val="EC6000"/>
                </a:solidFill>
              </a:rPr>
              <a:t>第三部分</a:t>
            </a:r>
            <a:r>
              <a:rPr lang="zh-CN" altLang="en-US" sz="3000" dirty="0" smtClean="0">
                <a:solidFill>
                  <a:srgbClr val="EC6000"/>
                </a:solidFill>
              </a:rPr>
              <a:t>：库存与结构</a:t>
            </a:r>
            <a:endParaRPr lang="zh-CN" altLang="en-US" sz="3000" dirty="0">
              <a:solidFill>
                <a:srgbClr val="EC6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a:spLocks noChangeArrowheads="1"/>
          </p:cNvSpPr>
          <p:nvPr/>
        </p:nvSpPr>
        <p:spPr bwMode="auto">
          <a:xfrm>
            <a:off x="107504" y="846119"/>
            <a:ext cx="6821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2400" b="1" dirty="0" smtClean="0">
                <a:solidFill>
                  <a:srgbClr val="EC6000"/>
                </a:solidFill>
                <a:latin typeface="+mn-ea"/>
                <a:ea typeface="+mn-ea"/>
                <a:cs typeface="黑体" panose="02010609060101010101" pitchFamily="49" charset="-122"/>
              </a:rPr>
              <a:t>（三）库存与结构：</a:t>
            </a:r>
            <a:r>
              <a:rPr lang="en-US" altLang="zh-CN" sz="2400" b="1" dirty="0" smtClean="0">
                <a:solidFill>
                  <a:srgbClr val="EC6000"/>
                </a:solidFill>
                <a:latin typeface="+mn-ea"/>
                <a:ea typeface="+mn-ea"/>
                <a:cs typeface="黑体" panose="02010609060101010101" pitchFamily="49" charset="-122"/>
              </a:rPr>
              <a:t>1</a:t>
            </a:r>
            <a:r>
              <a:rPr lang="zh-CN" altLang="en-US" sz="2400" b="1" dirty="0" smtClean="0">
                <a:solidFill>
                  <a:srgbClr val="EC6000"/>
                </a:solidFill>
                <a:latin typeface="+mn-ea"/>
                <a:ea typeface="+mn-ea"/>
                <a:cs typeface="黑体" panose="02010609060101010101" pitchFamily="49" charset="-122"/>
              </a:rPr>
              <a:t>、</a:t>
            </a:r>
            <a:r>
              <a:rPr lang="en-US" altLang="zh-CN" sz="2400" b="1" dirty="0" smtClean="0">
                <a:solidFill>
                  <a:srgbClr val="EC6000"/>
                </a:solidFill>
                <a:latin typeface="+mn-ea"/>
                <a:ea typeface="+mn-ea"/>
                <a:cs typeface="黑体" panose="02010609060101010101" pitchFamily="49" charset="-122"/>
              </a:rPr>
              <a:t>LME</a:t>
            </a:r>
            <a:r>
              <a:rPr lang="zh-CN" altLang="en-US" sz="2400" b="1" dirty="0" smtClean="0">
                <a:solidFill>
                  <a:srgbClr val="EC6000"/>
                </a:solidFill>
                <a:latin typeface="+mn-ea"/>
                <a:ea typeface="+mn-ea"/>
                <a:cs typeface="黑体" panose="02010609060101010101" pitchFamily="49" charset="-122"/>
              </a:rPr>
              <a:t>库存及升贴水</a:t>
            </a:r>
            <a:endParaRPr lang="en-US" altLang="zh-CN" sz="2400" b="1" dirty="0">
              <a:solidFill>
                <a:srgbClr val="EC6000"/>
              </a:solidFill>
              <a:latin typeface="+mn-ea"/>
              <a:ea typeface="+mn-ea"/>
              <a:cs typeface="黑体" panose="02010609060101010101" pitchFamily="49" charset="-122"/>
            </a:endParaRPr>
          </a:p>
        </p:txBody>
      </p:sp>
      <p:sp>
        <p:nvSpPr>
          <p:cNvPr id="12" name="文本框 11"/>
          <p:cNvSpPr txBox="1"/>
          <p:nvPr/>
        </p:nvSpPr>
        <p:spPr>
          <a:xfrm>
            <a:off x="3419872" y="3721890"/>
            <a:ext cx="1082348"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wind</a:t>
            </a:r>
            <a:endParaRPr lang="en-US" altLang="zh-CN" sz="1000" dirty="0" smtClean="0">
              <a:latin typeface="仿宋" panose="02010609060101010101" pitchFamily="49" charset="-122"/>
              <a:ea typeface="仿宋" panose="02010609060101010101" pitchFamily="49" charset="-122"/>
            </a:endParaRPr>
          </a:p>
        </p:txBody>
      </p:sp>
      <p:sp>
        <p:nvSpPr>
          <p:cNvPr id="13" name="文本框 12"/>
          <p:cNvSpPr txBox="1"/>
          <p:nvPr/>
        </p:nvSpPr>
        <p:spPr>
          <a:xfrm>
            <a:off x="8028061" y="3788969"/>
            <a:ext cx="1082348"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wind</a:t>
            </a:r>
            <a:endParaRPr lang="en-US" altLang="zh-CN" sz="1000" dirty="0" smtClean="0">
              <a:latin typeface="仿宋" panose="02010609060101010101" pitchFamily="49" charset="-122"/>
              <a:ea typeface="仿宋" panose="02010609060101010101" pitchFamily="49" charset="-122"/>
            </a:endParaRPr>
          </a:p>
        </p:txBody>
      </p:sp>
      <p:sp>
        <p:nvSpPr>
          <p:cNvPr id="14" name="文本框 13"/>
          <p:cNvSpPr txBox="1"/>
          <p:nvPr/>
        </p:nvSpPr>
        <p:spPr>
          <a:xfrm>
            <a:off x="3438922" y="6453739"/>
            <a:ext cx="1082348"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wind</a:t>
            </a:r>
            <a:endParaRPr lang="en-US" altLang="zh-CN" sz="1000" dirty="0" smtClean="0">
              <a:latin typeface="仿宋" panose="02010609060101010101" pitchFamily="49" charset="-122"/>
              <a:ea typeface="仿宋" panose="02010609060101010101" pitchFamily="49" charset="-122"/>
            </a:endParaRPr>
          </a:p>
        </p:txBody>
      </p:sp>
      <p:sp>
        <p:nvSpPr>
          <p:cNvPr id="6" name="矩形 5"/>
          <p:cNvSpPr/>
          <p:nvPr/>
        </p:nvSpPr>
        <p:spPr>
          <a:xfrm>
            <a:off x="4732020" y="4472940"/>
            <a:ext cx="4099560" cy="1076325"/>
          </a:xfrm>
          <a:prstGeom prst="rect">
            <a:avLst/>
          </a:prstGeom>
        </p:spPr>
        <p:txBody>
          <a:bodyPr wrap="square">
            <a:spAutoFit/>
          </a:bodyPr>
          <a:p>
            <a:pPr marL="285750" indent="-285750" algn="just">
              <a:buFont typeface="Arial" panose="020B0604020202020204" pitchFamily="34" charset="0"/>
              <a:buChar char="•"/>
            </a:pPr>
            <a:r>
              <a:rPr lang="en-US" altLang="zh-CN" sz="1600" dirty="0" smtClean="0">
                <a:solidFill>
                  <a:prstClr val="black"/>
                </a:solidFill>
                <a:latin typeface="+mn-ea"/>
                <a:ea typeface="+mn-ea"/>
              </a:rPr>
              <a:t>LME</a:t>
            </a:r>
            <a:r>
              <a:rPr lang="zh-CN" altLang="en-US" sz="1600" dirty="0" smtClean="0">
                <a:solidFill>
                  <a:prstClr val="black"/>
                </a:solidFill>
                <a:latin typeface="+mn-ea"/>
                <a:ea typeface="+mn-ea"/>
              </a:rPr>
              <a:t>库存周度环比</a:t>
            </a:r>
            <a:r>
              <a:rPr lang="en-US" altLang="zh-CN" sz="1600" dirty="0" smtClean="0">
                <a:solidFill>
                  <a:prstClr val="black"/>
                </a:solidFill>
                <a:latin typeface="+mn-ea"/>
                <a:ea typeface="+mn-ea"/>
              </a:rPr>
              <a:t>-3.52</a:t>
            </a:r>
            <a:r>
              <a:rPr lang="zh-CN" altLang="en-US" sz="1600" dirty="0" smtClean="0">
                <a:solidFill>
                  <a:prstClr val="black"/>
                </a:solidFill>
                <a:latin typeface="+mn-ea"/>
                <a:ea typeface="+mn-ea"/>
              </a:rPr>
              <a:t>万吨，</a:t>
            </a:r>
            <a:r>
              <a:rPr lang="en-US" altLang="zh-CN" sz="1600" dirty="0" smtClean="0">
                <a:solidFill>
                  <a:prstClr val="black"/>
                </a:solidFill>
                <a:latin typeface="+mn-ea"/>
                <a:ea typeface="+mn-ea"/>
              </a:rPr>
              <a:t>cash</a:t>
            </a:r>
            <a:r>
              <a:rPr lang="zh-CN" altLang="en-US" sz="1600" dirty="0" smtClean="0">
                <a:solidFill>
                  <a:prstClr val="black"/>
                </a:solidFill>
                <a:latin typeface="+mn-ea"/>
                <a:ea typeface="+mn-ea"/>
              </a:rPr>
              <a:t>对</a:t>
            </a:r>
            <a:r>
              <a:rPr lang="en-US" altLang="zh-CN" sz="1600" dirty="0" smtClean="0">
                <a:solidFill>
                  <a:prstClr val="black"/>
                </a:solidFill>
                <a:latin typeface="+mn-ea"/>
                <a:ea typeface="+mn-ea"/>
              </a:rPr>
              <a:t>3m</a:t>
            </a:r>
            <a:r>
              <a:rPr lang="zh-CN" sz="1600" dirty="0" err="1" smtClean="0">
                <a:solidFill>
                  <a:prstClr val="black"/>
                </a:solidFill>
                <a:latin typeface="+mn-ea"/>
                <a:ea typeface="+mn-ea"/>
              </a:rPr>
              <a:t>走强</a:t>
            </a:r>
            <a:r>
              <a:rPr lang="en-US" altLang="zh-CN" sz="1600" dirty="0" err="1" smtClean="0">
                <a:solidFill>
                  <a:prstClr val="black"/>
                </a:solidFill>
                <a:latin typeface="+mn-ea"/>
                <a:ea typeface="+mn-ea"/>
              </a:rPr>
              <a:t>2.5</a:t>
            </a:r>
            <a:r>
              <a:rPr lang="zh-CN" altLang="en-US" sz="1600" dirty="0" err="1" smtClean="0">
                <a:solidFill>
                  <a:prstClr val="black"/>
                </a:solidFill>
                <a:latin typeface="+mn-ea"/>
                <a:ea typeface="+mn-ea"/>
              </a:rPr>
              <a:t>美元</a:t>
            </a:r>
            <a:r>
              <a:rPr lang="en-US" altLang="zh-CN" sz="1600" dirty="0" err="1" smtClean="0">
                <a:solidFill>
                  <a:prstClr val="black"/>
                </a:solidFill>
                <a:latin typeface="+mn-ea"/>
                <a:ea typeface="+mn-ea"/>
              </a:rPr>
              <a:t>/</a:t>
            </a:r>
            <a:r>
              <a:rPr lang="zh-CN" altLang="en-US" sz="1600" dirty="0" err="1" smtClean="0">
                <a:solidFill>
                  <a:prstClr val="black"/>
                </a:solidFill>
                <a:latin typeface="+mn-ea"/>
                <a:ea typeface="+mn-ea"/>
              </a:rPr>
              <a:t>吨至</a:t>
            </a:r>
            <a:r>
              <a:rPr lang="en-US" altLang="zh-CN" sz="1600" dirty="0" err="1" smtClean="0">
                <a:solidFill>
                  <a:prstClr val="black"/>
                </a:solidFill>
                <a:latin typeface="+mn-ea"/>
                <a:ea typeface="+mn-ea"/>
              </a:rPr>
              <a:t>-11</a:t>
            </a:r>
            <a:r>
              <a:rPr lang="zh-CN" altLang="en-US" sz="1600" dirty="0" err="1" smtClean="0">
                <a:solidFill>
                  <a:prstClr val="black"/>
                </a:solidFill>
                <a:latin typeface="+mn-ea"/>
                <a:ea typeface="+mn-ea"/>
              </a:rPr>
              <a:t>美元</a:t>
            </a:r>
            <a:r>
              <a:rPr lang="en-US" altLang="zh-CN" sz="1600" dirty="0" err="1" smtClean="0">
                <a:solidFill>
                  <a:prstClr val="black"/>
                </a:solidFill>
                <a:latin typeface="+mn-ea"/>
                <a:ea typeface="+mn-ea"/>
              </a:rPr>
              <a:t>/</a:t>
            </a:r>
            <a:r>
              <a:rPr lang="zh-CN" altLang="en-US" sz="1600" dirty="0" err="1" smtClean="0">
                <a:solidFill>
                  <a:prstClr val="black"/>
                </a:solidFill>
                <a:latin typeface="+mn-ea"/>
                <a:ea typeface="+mn-ea"/>
              </a:rPr>
              <a:t>吨，</a:t>
            </a:r>
            <a:r>
              <a:rPr lang="zh-CN" sz="1600" dirty="0" smtClean="0">
                <a:solidFill>
                  <a:prstClr val="black"/>
                </a:solidFill>
                <a:latin typeface="+mn-ea"/>
                <a:ea typeface="+mn-ea"/>
                <a:sym typeface="+mn-ea"/>
              </a:rPr>
              <a:t>海外现货溢价欧洲</a:t>
            </a:r>
            <a:r>
              <a:rPr lang="en-US" altLang="zh-CN" sz="1600" dirty="0" smtClean="0">
                <a:solidFill>
                  <a:prstClr val="black"/>
                </a:solidFill>
                <a:latin typeface="+mn-ea"/>
                <a:ea typeface="+mn-ea"/>
                <a:sym typeface="+mn-ea"/>
              </a:rPr>
              <a:t>-40</a:t>
            </a:r>
            <a:r>
              <a:rPr lang="zh-CN" altLang="en-US" sz="1600" dirty="0" smtClean="0">
                <a:solidFill>
                  <a:prstClr val="black"/>
                </a:solidFill>
                <a:latin typeface="+mn-ea"/>
                <a:ea typeface="+mn-ea"/>
                <a:sym typeface="+mn-ea"/>
              </a:rPr>
              <a:t>美元，日本</a:t>
            </a:r>
            <a:r>
              <a:rPr lang="en-US" altLang="zh-CN" sz="1600" dirty="0" smtClean="0">
                <a:solidFill>
                  <a:prstClr val="black"/>
                </a:solidFill>
                <a:latin typeface="+mn-ea"/>
                <a:ea typeface="+mn-ea"/>
                <a:sym typeface="+mn-ea"/>
              </a:rPr>
              <a:t>-7.5</a:t>
            </a:r>
            <a:r>
              <a:rPr lang="zh-CN" altLang="en-US" sz="1600" dirty="0" smtClean="0">
                <a:solidFill>
                  <a:prstClr val="black"/>
                </a:solidFill>
                <a:latin typeface="+mn-ea"/>
                <a:ea typeface="+mn-ea"/>
                <a:sym typeface="+mn-ea"/>
              </a:rPr>
              <a:t>，美国维持</a:t>
            </a:r>
            <a:r>
              <a:rPr lang="en-US" altLang="zh-CN" sz="1600" dirty="0" smtClean="0">
                <a:solidFill>
                  <a:prstClr val="black"/>
                </a:solidFill>
                <a:latin typeface="+mn-ea"/>
                <a:ea typeface="+mn-ea"/>
                <a:sym typeface="+mn-ea"/>
              </a:rPr>
              <a:t>750</a:t>
            </a:r>
            <a:r>
              <a:rPr lang="zh-CN" altLang="en-US" sz="1600" dirty="0" smtClean="0">
                <a:solidFill>
                  <a:prstClr val="black"/>
                </a:solidFill>
                <a:latin typeface="+mn-ea"/>
                <a:ea typeface="+mn-ea"/>
                <a:sym typeface="+mn-ea"/>
              </a:rPr>
              <a:t>高位。</a:t>
            </a:r>
            <a:endParaRPr lang="zh-CN" altLang="en-US" sz="1600" dirty="0" smtClean="0">
              <a:solidFill>
                <a:prstClr val="black"/>
              </a:solidFill>
              <a:latin typeface="+mn-ea"/>
              <a:ea typeface="+mn-ea"/>
              <a:sym typeface="+mn-ea"/>
            </a:endParaRPr>
          </a:p>
        </p:txBody>
      </p:sp>
      <p:pic>
        <p:nvPicPr>
          <p:cNvPr id="3" name="图片 2"/>
          <p:cNvPicPr>
            <a:picLocks noChangeAspect="1"/>
          </p:cNvPicPr>
          <p:nvPr/>
        </p:nvPicPr>
        <p:blipFill>
          <a:blip r:embed="rId1"/>
          <a:stretch>
            <a:fillRect/>
          </a:stretch>
        </p:blipFill>
        <p:spPr>
          <a:xfrm>
            <a:off x="179070" y="1435735"/>
            <a:ext cx="4342130" cy="2353310"/>
          </a:xfrm>
          <a:prstGeom prst="rect">
            <a:avLst/>
          </a:prstGeom>
        </p:spPr>
      </p:pic>
      <p:pic>
        <p:nvPicPr>
          <p:cNvPr id="11" name="图片 10"/>
          <p:cNvPicPr>
            <a:picLocks noChangeAspect="1"/>
          </p:cNvPicPr>
          <p:nvPr/>
        </p:nvPicPr>
        <p:blipFill>
          <a:blip r:embed="rId2"/>
          <a:stretch>
            <a:fillRect/>
          </a:stretch>
        </p:blipFill>
        <p:spPr>
          <a:xfrm>
            <a:off x="4665980" y="1557020"/>
            <a:ext cx="4444365" cy="2075180"/>
          </a:xfrm>
          <a:prstGeom prst="rect">
            <a:avLst/>
          </a:prstGeom>
        </p:spPr>
      </p:pic>
      <p:pic>
        <p:nvPicPr>
          <p:cNvPr id="4" name="图片 3"/>
          <p:cNvPicPr>
            <a:picLocks noChangeAspect="1"/>
          </p:cNvPicPr>
          <p:nvPr/>
        </p:nvPicPr>
        <p:blipFill>
          <a:blip r:embed="rId3"/>
          <a:stretch>
            <a:fillRect/>
          </a:stretch>
        </p:blipFill>
        <p:spPr>
          <a:xfrm>
            <a:off x="179705" y="4220845"/>
            <a:ext cx="4400550" cy="21907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a:spLocks noChangeArrowheads="1"/>
          </p:cNvSpPr>
          <p:nvPr/>
        </p:nvSpPr>
        <p:spPr bwMode="auto">
          <a:xfrm>
            <a:off x="107504" y="788942"/>
            <a:ext cx="682148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b="1" dirty="0">
                <a:solidFill>
                  <a:srgbClr val="EC6000"/>
                </a:solidFill>
                <a:latin typeface="+mn-ea"/>
                <a:ea typeface="+mn-ea"/>
                <a:cs typeface="黑体" panose="02010609060101010101" pitchFamily="49" charset="-122"/>
              </a:rPr>
              <a:t>（三）库存与结构</a:t>
            </a:r>
            <a:r>
              <a:rPr lang="zh-CN" altLang="en-US" sz="2400" b="1" dirty="0" smtClean="0">
                <a:solidFill>
                  <a:srgbClr val="EC6000"/>
                </a:solidFill>
                <a:latin typeface="+mn-ea"/>
                <a:ea typeface="+mn-ea"/>
                <a:cs typeface="黑体" panose="02010609060101010101" pitchFamily="49" charset="-122"/>
              </a:rPr>
              <a:t>：</a:t>
            </a:r>
            <a:r>
              <a:rPr lang="en-US" altLang="zh-CN" sz="2400" b="1" dirty="0" smtClean="0">
                <a:solidFill>
                  <a:srgbClr val="EC6000"/>
                </a:solidFill>
                <a:latin typeface="+mn-ea"/>
                <a:ea typeface="+mn-ea"/>
                <a:cs typeface="黑体" panose="02010609060101010101" pitchFamily="49" charset="-122"/>
              </a:rPr>
              <a:t>2</a:t>
            </a:r>
            <a:r>
              <a:rPr lang="zh-CN" altLang="en-US" sz="2400" b="1" dirty="0" smtClean="0">
                <a:solidFill>
                  <a:srgbClr val="EC6000"/>
                </a:solidFill>
                <a:latin typeface="+mn-ea"/>
                <a:ea typeface="+mn-ea"/>
                <a:cs typeface="黑体" panose="02010609060101010101" pitchFamily="49" charset="-122"/>
              </a:rPr>
              <a:t>、国内库存</a:t>
            </a:r>
            <a:endParaRPr lang="en-US" altLang="zh-CN" sz="2400" b="1" dirty="0">
              <a:solidFill>
                <a:srgbClr val="EC6000"/>
              </a:solidFill>
              <a:latin typeface="+mn-ea"/>
              <a:ea typeface="+mn-ea"/>
              <a:cs typeface="黑体" panose="02010609060101010101" pitchFamily="49" charset="-122"/>
            </a:endParaRPr>
          </a:p>
        </p:txBody>
      </p:sp>
      <p:sp>
        <p:nvSpPr>
          <p:cNvPr id="7" name="文本框 6"/>
          <p:cNvSpPr txBox="1"/>
          <p:nvPr/>
        </p:nvSpPr>
        <p:spPr>
          <a:xfrm>
            <a:off x="3491595" y="4221160"/>
            <a:ext cx="1018227"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SMM</a:t>
            </a:r>
            <a:endParaRPr lang="zh-CN" altLang="en-US" sz="1000" dirty="0">
              <a:latin typeface="仿宋" panose="02010609060101010101" pitchFamily="49" charset="-122"/>
              <a:ea typeface="仿宋" panose="02010609060101010101" pitchFamily="49" charset="-122"/>
            </a:endParaRPr>
          </a:p>
        </p:txBody>
      </p:sp>
      <p:sp>
        <p:nvSpPr>
          <p:cNvPr id="12" name="文本框 11"/>
          <p:cNvSpPr txBox="1"/>
          <p:nvPr/>
        </p:nvSpPr>
        <p:spPr>
          <a:xfrm>
            <a:off x="8028038" y="4365305"/>
            <a:ext cx="1018227"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SMM</a:t>
            </a:r>
            <a:endParaRPr lang="zh-CN" altLang="en-US" sz="1000" dirty="0">
              <a:latin typeface="仿宋" panose="02010609060101010101" pitchFamily="49" charset="-122"/>
              <a:ea typeface="仿宋" panose="02010609060101010101" pitchFamily="49" charset="-122"/>
            </a:endParaRPr>
          </a:p>
        </p:txBody>
      </p:sp>
      <p:pic>
        <p:nvPicPr>
          <p:cNvPr id="5" name="图片 4"/>
          <p:cNvPicPr>
            <a:picLocks noChangeAspect="1"/>
          </p:cNvPicPr>
          <p:nvPr/>
        </p:nvPicPr>
        <p:blipFill>
          <a:blip r:embed="rId1"/>
          <a:stretch>
            <a:fillRect/>
          </a:stretch>
        </p:blipFill>
        <p:spPr>
          <a:xfrm>
            <a:off x="4643755" y="1628775"/>
            <a:ext cx="4479290" cy="2516505"/>
          </a:xfrm>
          <a:prstGeom prst="rect">
            <a:avLst/>
          </a:prstGeom>
        </p:spPr>
      </p:pic>
      <p:sp>
        <p:nvSpPr>
          <p:cNvPr id="9" name="文本框 5"/>
          <p:cNvSpPr txBox="1"/>
          <p:nvPr/>
        </p:nvSpPr>
        <p:spPr>
          <a:xfrm>
            <a:off x="107950" y="5589270"/>
            <a:ext cx="9276080" cy="737235"/>
          </a:xfrm>
          <a:prstGeom prst="rect">
            <a:avLst/>
          </a:prstGeom>
          <a:noFill/>
        </p:spPr>
        <p:txBody>
          <a:bodyPr wrap="square" rtlCol="0">
            <a:spAutoFit/>
          </a:bodyPr>
          <a:p>
            <a:pPr marL="285750" indent="-285750">
              <a:buFont typeface="Arial" panose="020B0604020202020204" pitchFamily="34" charset="0"/>
              <a:buChar char="•"/>
            </a:pPr>
            <a:r>
              <a:rPr lang="zh-CN" sz="1400" dirty="0" smtClean="0">
                <a:solidFill>
                  <a:srgbClr val="333333"/>
                </a:solidFill>
                <a:latin typeface="+mn-ea"/>
                <a:ea typeface="+mn-ea"/>
              </a:rPr>
              <a:t>铝棒库存周度环比</a:t>
            </a:r>
            <a:r>
              <a:rPr lang="en-US" altLang="zh-CN" sz="1400" dirty="0" smtClean="0">
                <a:solidFill>
                  <a:srgbClr val="333333"/>
                </a:solidFill>
                <a:latin typeface="+mn-ea"/>
                <a:ea typeface="+mn-ea"/>
              </a:rPr>
              <a:t>-1.81</a:t>
            </a:r>
            <a:r>
              <a:rPr lang="zh-CN" altLang="en-US" sz="1400" dirty="0" smtClean="0">
                <a:solidFill>
                  <a:srgbClr val="333333"/>
                </a:solidFill>
                <a:latin typeface="+mn-ea"/>
                <a:ea typeface="+mn-ea"/>
              </a:rPr>
              <a:t>万吨。</a:t>
            </a:r>
            <a:endParaRPr lang="en-US" altLang="zh-CN" sz="1400" dirty="0">
              <a:latin typeface="+mn-ea"/>
              <a:ea typeface="+mn-ea"/>
            </a:endParaRPr>
          </a:p>
          <a:p>
            <a:pPr marL="285750" indent="-285750">
              <a:buFont typeface="Arial" panose="020B0604020202020204" pitchFamily="34" charset="0"/>
              <a:buChar char="•"/>
            </a:pPr>
            <a:r>
              <a:rPr lang="en-US" sz="1400" dirty="0" smtClean="0">
                <a:latin typeface="+mn-ea"/>
                <a:ea typeface="+mn-ea"/>
              </a:rPr>
              <a:t>10</a:t>
            </a:r>
            <a:r>
              <a:rPr sz="1400" dirty="0" smtClean="0">
                <a:latin typeface="+mn-ea"/>
                <a:ea typeface="+mn-ea"/>
              </a:rPr>
              <a:t>月</a:t>
            </a:r>
            <a:r>
              <a:rPr lang="en-US" sz="1400" dirty="0" smtClean="0">
                <a:latin typeface="+mn-ea"/>
                <a:ea typeface="+mn-ea"/>
              </a:rPr>
              <a:t>28</a:t>
            </a:r>
            <a:r>
              <a:rPr sz="1400" dirty="0" smtClean="0">
                <a:latin typeface="+mn-ea"/>
                <a:ea typeface="+mn-ea"/>
              </a:rPr>
              <a:t>日，SMM统计国内电解铝社会库存</a:t>
            </a:r>
            <a:r>
              <a:rPr lang="en-US" sz="1400" dirty="0" smtClean="0">
                <a:latin typeface="+mn-ea"/>
                <a:ea typeface="+mn-ea"/>
              </a:rPr>
              <a:t>98.2</a:t>
            </a:r>
            <a:r>
              <a:rPr sz="1400" dirty="0" smtClean="0">
                <a:latin typeface="+mn-ea"/>
                <a:ea typeface="+mn-ea"/>
              </a:rPr>
              <a:t>万吨，</a:t>
            </a:r>
            <a:r>
              <a:rPr lang="zh-CN" sz="1400" dirty="0" smtClean="0">
                <a:latin typeface="+mn-ea"/>
                <a:ea typeface="+mn-ea"/>
              </a:rPr>
              <a:t>周度累库</a:t>
            </a:r>
            <a:r>
              <a:rPr lang="en-US" altLang="zh-CN" sz="1400" dirty="0" smtClean="0">
                <a:latin typeface="+mn-ea"/>
                <a:ea typeface="+mn-ea"/>
              </a:rPr>
              <a:t>2.5</a:t>
            </a:r>
            <a:r>
              <a:rPr sz="1400" dirty="0" smtClean="0">
                <a:latin typeface="+mn-ea"/>
                <a:ea typeface="+mn-ea"/>
              </a:rPr>
              <a:t>万吨</a:t>
            </a:r>
            <a:r>
              <a:rPr lang="zh-CN" sz="1400" dirty="0" smtClean="0">
                <a:latin typeface="+mn-ea"/>
                <a:ea typeface="+mn-ea"/>
              </a:rPr>
              <a:t>。</a:t>
            </a:r>
            <a:endParaRPr sz="1400" dirty="0" smtClean="0">
              <a:latin typeface="+mn-ea"/>
              <a:ea typeface="+mn-ea"/>
            </a:endParaRPr>
          </a:p>
          <a:p>
            <a:pPr marL="0" indent="0">
              <a:buFont typeface="Arial" panose="020B0604020202020204" pitchFamily="34" charset="0"/>
              <a:buNone/>
            </a:pPr>
            <a:endParaRPr lang="zh-CN" altLang="en-US" sz="1400" dirty="0" smtClean="0">
              <a:latin typeface="+mn-ea"/>
              <a:ea typeface="+mn-ea"/>
            </a:endParaRPr>
          </a:p>
        </p:txBody>
      </p:sp>
      <p:pic>
        <p:nvPicPr>
          <p:cNvPr id="3" name="图片 2"/>
          <p:cNvPicPr>
            <a:picLocks noChangeAspect="1"/>
          </p:cNvPicPr>
          <p:nvPr/>
        </p:nvPicPr>
        <p:blipFill>
          <a:blip r:embed="rId2"/>
          <a:stretch>
            <a:fillRect/>
          </a:stretch>
        </p:blipFill>
        <p:spPr>
          <a:xfrm>
            <a:off x="51435" y="1628140"/>
            <a:ext cx="4592320" cy="25927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a:spLocks noChangeArrowheads="1"/>
          </p:cNvSpPr>
          <p:nvPr/>
        </p:nvSpPr>
        <p:spPr bwMode="auto">
          <a:xfrm>
            <a:off x="107504" y="788942"/>
            <a:ext cx="682148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b="1" dirty="0">
                <a:solidFill>
                  <a:srgbClr val="EC6000"/>
                </a:solidFill>
                <a:latin typeface="+mn-ea"/>
                <a:ea typeface="+mn-ea"/>
                <a:cs typeface="黑体" panose="02010609060101010101" pitchFamily="49" charset="-122"/>
              </a:rPr>
              <a:t>（三）库存与结构</a:t>
            </a:r>
            <a:r>
              <a:rPr lang="zh-CN" altLang="en-US" sz="2400" b="1" dirty="0" smtClean="0">
                <a:solidFill>
                  <a:srgbClr val="EC6000"/>
                </a:solidFill>
                <a:latin typeface="+mn-ea"/>
                <a:ea typeface="+mn-ea"/>
                <a:cs typeface="黑体" panose="02010609060101010101" pitchFamily="49" charset="-122"/>
              </a:rPr>
              <a:t>：</a:t>
            </a:r>
            <a:r>
              <a:rPr lang="en-US" altLang="zh-CN" sz="2400" b="1" dirty="0" smtClean="0">
                <a:solidFill>
                  <a:srgbClr val="EC6000"/>
                </a:solidFill>
                <a:latin typeface="+mn-ea"/>
                <a:ea typeface="+mn-ea"/>
                <a:cs typeface="黑体" panose="02010609060101010101" pitchFamily="49" charset="-122"/>
              </a:rPr>
              <a:t>3</a:t>
            </a:r>
            <a:r>
              <a:rPr lang="zh-CN" altLang="en-US" sz="2400" b="1" dirty="0" smtClean="0">
                <a:solidFill>
                  <a:srgbClr val="EC6000"/>
                </a:solidFill>
                <a:latin typeface="+mn-ea"/>
                <a:ea typeface="+mn-ea"/>
                <a:cs typeface="黑体" panose="02010609060101010101" pitchFamily="49" charset="-122"/>
              </a:rPr>
              <a:t>、基差结构</a:t>
            </a:r>
            <a:endParaRPr lang="en-US" altLang="zh-CN" sz="2400" b="1" dirty="0">
              <a:solidFill>
                <a:srgbClr val="EC6000"/>
              </a:solidFill>
              <a:latin typeface="+mn-ea"/>
              <a:ea typeface="+mn-ea"/>
              <a:cs typeface="黑体" panose="02010609060101010101" pitchFamily="49" charset="-122"/>
            </a:endParaRPr>
          </a:p>
        </p:txBody>
      </p:sp>
      <p:sp>
        <p:nvSpPr>
          <p:cNvPr id="8" name="文本框 5"/>
          <p:cNvSpPr txBox="1"/>
          <p:nvPr/>
        </p:nvSpPr>
        <p:spPr>
          <a:xfrm>
            <a:off x="0" y="5939129"/>
            <a:ext cx="8967831" cy="82994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latin typeface="+mn-ea"/>
                <a:ea typeface="+mn-ea"/>
              </a:rPr>
              <a:t>日内基差走强，</a:t>
            </a:r>
            <a:r>
              <a:rPr lang="en-US" altLang="zh-CN" sz="1600" dirty="0">
                <a:latin typeface="+mn-ea"/>
                <a:ea typeface="+mn-ea"/>
              </a:rPr>
              <a:t>29</a:t>
            </a:r>
            <a:r>
              <a:rPr lang="zh-CN" altLang="en-US" sz="1600" dirty="0">
                <a:latin typeface="+mn-ea"/>
                <a:ea typeface="+mn-ea"/>
              </a:rPr>
              <a:t>日上午对</a:t>
            </a:r>
            <a:r>
              <a:rPr lang="en-US" altLang="zh-CN" sz="1600" dirty="0">
                <a:latin typeface="+mn-ea"/>
                <a:ea typeface="+mn-ea"/>
              </a:rPr>
              <a:t>2011</a:t>
            </a:r>
            <a:r>
              <a:rPr lang="zh-CN" altLang="en-US" sz="1600" dirty="0">
                <a:latin typeface="+mn-ea"/>
                <a:ea typeface="+mn-ea"/>
              </a:rPr>
              <a:t>合约贴水</a:t>
            </a:r>
            <a:r>
              <a:rPr lang="en-US" altLang="zh-CN" sz="1600" dirty="0">
                <a:latin typeface="+mn-ea"/>
                <a:ea typeface="+mn-ea"/>
              </a:rPr>
              <a:t>60</a:t>
            </a:r>
            <a:r>
              <a:rPr lang="zh-CN" altLang="en-US" sz="1600" dirty="0">
                <a:latin typeface="+mn-ea"/>
                <a:ea typeface="+mn-ea"/>
              </a:rPr>
              <a:t>元</a:t>
            </a:r>
            <a:r>
              <a:rPr lang="en-US" altLang="zh-CN" sz="1600" dirty="0">
                <a:latin typeface="+mn-ea"/>
                <a:ea typeface="+mn-ea"/>
              </a:rPr>
              <a:t>/</a:t>
            </a:r>
            <a:r>
              <a:rPr lang="zh-CN" altLang="en-US" sz="1600" dirty="0">
                <a:latin typeface="+mn-ea"/>
                <a:ea typeface="+mn-ea"/>
              </a:rPr>
              <a:t>吨附近，周度环比</a:t>
            </a:r>
            <a:r>
              <a:rPr lang="en-US" altLang="zh-CN" sz="1600" dirty="0">
                <a:latin typeface="+mn-ea"/>
                <a:ea typeface="+mn-ea"/>
              </a:rPr>
              <a:t>+30</a:t>
            </a:r>
            <a:r>
              <a:rPr lang="zh-CN" altLang="en-US" sz="1600" dirty="0" smtClean="0">
                <a:latin typeface="+mn-ea"/>
                <a:ea typeface="+mn-ea"/>
              </a:rPr>
              <a:t>。</a:t>
            </a:r>
            <a:r>
              <a:rPr lang="en-US" altLang="zh-CN" sz="1600" dirty="0" smtClean="0">
                <a:latin typeface="+mn-ea"/>
                <a:ea typeface="+mn-ea"/>
              </a:rPr>
              <a:t>12</a:t>
            </a:r>
            <a:r>
              <a:rPr lang="zh-CN" altLang="en-US" sz="1600" dirty="0" smtClean="0">
                <a:latin typeface="+mn-ea"/>
                <a:ea typeface="+mn-ea"/>
              </a:rPr>
              <a:t>基差走强</a:t>
            </a:r>
            <a:r>
              <a:rPr lang="en-US" altLang="zh-CN" sz="1600" dirty="0" smtClean="0">
                <a:latin typeface="+mn-ea"/>
                <a:ea typeface="+mn-ea"/>
              </a:rPr>
              <a:t>30</a:t>
            </a:r>
            <a:r>
              <a:rPr lang="zh-CN" altLang="en-US" sz="1600" dirty="0" smtClean="0">
                <a:latin typeface="+mn-ea"/>
                <a:ea typeface="+mn-ea"/>
              </a:rPr>
              <a:t>至</a:t>
            </a:r>
            <a:r>
              <a:rPr lang="en-US" altLang="zh-CN" sz="1600" dirty="0" smtClean="0">
                <a:latin typeface="+mn-ea"/>
                <a:ea typeface="+mn-ea"/>
              </a:rPr>
              <a:t>-110</a:t>
            </a:r>
            <a:r>
              <a:rPr lang="zh-CN" altLang="en-US" sz="1600" dirty="0" smtClean="0">
                <a:latin typeface="+mn-ea"/>
                <a:ea typeface="+mn-ea"/>
              </a:rPr>
              <a:t>，</a:t>
            </a:r>
            <a:r>
              <a:rPr lang="en-US" altLang="zh-CN" sz="1600" dirty="0" smtClean="0">
                <a:latin typeface="+mn-ea"/>
                <a:ea typeface="+mn-ea"/>
              </a:rPr>
              <a:t>,01</a:t>
            </a:r>
            <a:r>
              <a:rPr lang="zh-CN" altLang="en-US" sz="1600" dirty="0" smtClean="0">
                <a:latin typeface="+mn-ea"/>
                <a:ea typeface="+mn-ea"/>
              </a:rPr>
              <a:t>基差走强</a:t>
            </a:r>
            <a:r>
              <a:rPr lang="en-US" altLang="zh-CN" sz="1600" dirty="0" smtClean="0">
                <a:latin typeface="+mn-ea"/>
                <a:ea typeface="+mn-ea"/>
              </a:rPr>
              <a:t>60</a:t>
            </a:r>
            <a:r>
              <a:rPr lang="zh-CN" altLang="en-US" sz="1600" dirty="0" smtClean="0">
                <a:latin typeface="+mn-ea"/>
                <a:ea typeface="+mn-ea"/>
              </a:rPr>
              <a:t>至</a:t>
            </a:r>
            <a:r>
              <a:rPr lang="en-US" altLang="zh-CN" sz="1600" dirty="0" smtClean="0">
                <a:latin typeface="+mn-ea"/>
                <a:ea typeface="+mn-ea"/>
              </a:rPr>
              <a:t>105</a:t>
            </a:r>
            <a:r>
              <a:rPr lang="zh-CN" altLang="en-US" sz="1600" dirty="0" smtClean="0">
                <a:latin typeface="+mn-ea"/>
                <a:ea typeface="+mn-ea"/>
              </a:rPr>
              <a:t>，</a:t>
            </a:r>
            <a:r>
              <a:rPr lang="en-US" altLang="zh-CN" sz="1600" dirty="0" smtClean="0">
                <a:latin typeface="+mn-ea"/>
                <a:ea typeface="+mn-ea"/>
              </a:rPr>
              <a:t>02</a:t>
            </a:r>
            <a:r>
              <a:rPr lang="zh-CN" altLang="en-US" sz="1600" dirty="0" smtClean="0">
                <a:latin typeface="+mn-ea"/>
                <a:ea typeface="+mn-ea"/>
              </a:rPr>
              <a:t>基差走强</a:t>
            </a:r>
            <a:r>
              <a:rPr lang="en-US" altLang="zh-CN" sz="1600" dirty="0" smtClean="0">
                <a:latin typeface="+mn-ea"/>
                <a:ea typeface="+mn-ea"/>
              </a:rPr>
              <a:t>140</a:t>
            </a:r>
            <a:r>
              <a:rPr lang="zh-CN" altLang="en-US" sz="1600" dirty="0" smtClean="0">
                <a:latin typeface="+mn-ea"/>
                <a:ea typeface="+mn-ea"/>
              </a:rPr>
              <a:t>至</a:t>
            </a:r>
            <a:r>
              <a:rPr lang="en-US" altLang="zh-CN" sz="1600" dirty="0" smtClean="0">
                <a:latin typeface="+mn-ea"/>
                <a:ea typeface="+mn-ea"/>
              </a:rPr>
              <a:t>-125</a:t>
            </a:r>
            <a:endParaRPr lang="en-US" altLang="zh-CN" sz="1600" dirty="0" smtClean="0">
              <a:latin typeface="+mn-ea"/>
              <a:ea typeface="+mn-ea"/>
            </a:endParaRPr>
          </a:p>
          <a:p>
            <a:pPr marL="285750" indent="-285750">
              <a:buFont typeface="Arial" panose="020B0604020202020204" pitchFamily="34" charset="0"/>
              <a:buChar char="•"/>
            </a:pPr>
            <a:endParaRPr lang="en-US" altLang="zh-CN" sz="1600" dirty="0" smtClean="0">
              <a:latin typeface="+mn-ea"/>
              <a:ea typeface="+mn-ea"/>
            </a:endParaRPr>
          </a:p>
        </p:txBody>
      </p:sp>
      <p:sp>
        <p:nvSpPr>
          <p:cNvPr id="5" name="文本框 4"/>
          <p:cNvSpPr txBox="1"/>
          <p:nvPr/>
        </p:nvSpPr>
        <p:spPr>
          <a:xfrm>
            <a:off x="7596336" y="5604858"/>
            <a:ext cx="1082348"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wind</a:t>
            </a:r>
            <a:endParaRPr lang="en-US" altLang="zh-CN" sz="1000" dirty="0" smtClean="0">
              <a:latin typeface="仿宋" panose="02010609060101010101" pitchFamily="49" charset="-122"/>
              <a:ea typeface="仿宋" panose="02010609060101010101" pitchFamily="49" charset="-122"/>
            </a:endParaRPr>
          </a:p>
        </p:txBody>
      </p:sp>
      <p:pic>
        <p:nvPicPr>
          <p:cNvPr id="3" name="图片 2"/>
          <p:cNvPicPr>
            <a:picLocks noChangeAspect="1"/>
          </p:cNvPicPr>
          <p:nvPr/>
        </p:nvPicPr>
        <p:blipFill>
          <a:blip r:embed="rId1"/>
          <a:stretch>
            <a:fillRect/>
          </a:stretch>
        </p:blipFill>
        <p:spPr>
          <a:xfrm>
            <a:off x="1043305" y="1701165"/>
            <a:ext cx="7616190" cy="37757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a:spLocks noChangeArrowheads="1"/>
          </p:cNvSpPr>
          <p:nvPr/>
        </p:nvSpPr>
        <p:spPr bwMode="auto">
          <a:xfrm>
            <a:off x="107504" y="788942"/>
            <a:ext cx="682148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b="1" dirty="0">
                <a:solidFill>
                  <a:srgbClr val="EC6000"/>
                </a:solidFill>
                <a:latin typeface="+mn-ea"/>
                <a:ea typeface="+mn-ea"/>
                <a:cs typeface="黑体" panose="02010609060101010101" pitchFamily="49" charset="-122"/>
              </a:rPr>
              <a:t>（三）库存与结构</a:t>
            </a:r>
            <a:r>
              <a:rPr lang="zh-CN" altLang="en-US" sz="2400" b="1" dirty="0" smtClean="0">
                <a:solidFill>
                  <a:srgbClr val="EC6000"/>
                </a:solidFill>
                <a:latin typeface="+mn-ea"/>
                <a:ea typeface="+mn-ea"/>
                <a:cs typeface="黑体" panose="02010609060101010101" pitchFamily="49" charset="-122"/>
              </a:rPr>
              <a:t>：</a:t>
            </a:r>
            <a:r>
              <a:rPr lang="en-US" altLang="zh-CN" sz="2400" b="1" dirty="0" smtClean="0">
                <a:solidFill>
                  <a:srgbClr val="EC6000"/>
                </a:solidFill>
                <a:latin typeface="+mn-ea"/>
                <a:ea typeface="+mn-ea"/>
                <a:cs typeface="黑体" panose="02010609060101010101" pitchFamily="49" charset="-122"/>
              </a:rPr>
              <a:t>4</a:t>
            </a:r>
            <a:r>
              <a:rPr lang="zh-CN" altLang="en-US" sz="2400" b="1" dirty="0" smtClean="0">
                <a:solidFill>
                  <a:srgbClr val="EC6000"/>
                </a:solidFill>
                <a:latin typeface="+mn-ea"/>
                <a:ea typeface="+mn-ea"/>
                <a:cs typeface="黑体" panose="02010609060101010101" pitchFamily="49" charset="-122"/>
              </a:rPr>
              <a:t>、月差结构</a:t>
            </a:r>
            <a:endParaRPr lang="en-US" altLang="zh-CN" sz="2400" b="1" dirty="0">
              <a:solidFill>
                <a:srgbClr val="EC6000"/>
              </a:solidFill>
              <a:latin typeface="+mn-ea"/>
              <a:ea typeface="+mn-ea"/>
              <a:cs typeface="黑体" panose="02010609060101010101" pitchFamily="49" charset="-122"/>
            </a:endParaRPr>
          </a:p>
        </p:txBody>
      </p:sp>
      <p:sp>
        <p:nvSpPr>
          <p:cNvPr id="8" name="文本框 5"/>
          <p:cNvSpPr txBox="1"/>
          <p:nvPr/>
        </p:nvSpPr>
        <p:spPr>
          <a:xfrm>
            <a:off x="0" y="5939129"/>
            <a:ext cx="8967831" cy="58356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smtClean="0">
                <a:latin typeface="+mn-ea"/>
                <a:ea typeface="+mn-ea"/>
              </a:rPr>
              <a:t>月间价差走弱</a:t>
            </a:r>
            <a:r>
              <a:rPr lang="zh-CN" altLang="en-US" sz="1600" dirty="0">
                <a:latin typeface="+mn-ea"/>
                <a:ea typeface="+mn-ea"/>
              </a:rPr>
              <a:t>，</a:t>
            </a:r>
            <a:r>
              <a:rPr lang="en-US" altLang="zh-CN" sz="1600" dirty="0">
                <a:latin typeface="+mn-ea"/>
                <a:ea typeface="+mn-ea"/>
              </a:rPr>
              <a:t>11-12</a:t>
            </a:r>
            <a:r>
              <a:rPr lang="zh-CN" altLang="en-US" sz="1600" dirty="0">
                <a:latin typeface="+mn-ea"/>
                <a:ea typeface="+mn-ea"/>
              </a:rPr>
              <a:t>走强</a:t>
            </a:r>
            <a:r>
              <a:rPr lang="en-US" altLang="zh-CN" sz="1600" dirty="0">
                <a:latin typeface="+mn-ea"/>
                <a:ea typeface="+mn-ea"/>
              </a:rPr>
              <a:t>10</a:t>
            </a:r>
            <a:r>
              <a:rPr lang="zh-CN" altLang="en-US" sz="1600" dirty="0">
                <a:latin typeface="+mn-ea"/>
                <a:ea typeface="+mn-ea"/>
              </a:rPr>
              <a:t>至</a:t>
            </a:r>
            <a:r>
              <a:rPr lang="en-US" altLang="zh-CN" sz="1600" dirty="0">
                <a:latin typeface="+mn-ea"/>
                <a:ea typeface="+mn-ea"/>
              </a:rPr>
              <a:t>-30</a:t>
            </a:r>
            <a:r>
              <a:rPr lang="zh-CN" altLang="en-US" sz="1600" dirty="0">
                <a:latin typeface="+mn-ea"/>
                <a:ea typeface="+mn-ea"/>
              </a:rPr>
              <a:t>，</a:t>
            </a:r>
            <a:r>
              <a:rPr lang="en-US" altLang="zh-CN" sz="1600" dirty="0">
                <a:latin typeface="+mn-ea"/>
                <a:ea typeface="+mn-ea"/>
              </a:rPr>
              <a:t>12-1</a:t>
            </a:r>
            <a:r>
              <a:rPr lang="zh-CN" altLang="en-US" sz="1600" dirty="0">
                <a:latin typeface="+mn-ea"/>
                <a:ea typeface="+mn-ea"/>
              </a:rPr>
              <a:t>走</a:t>
            </a:r>
            <a:r>
              <a:rPr lang="zh-CN" sz="1600" dirty="0">
                <a:latin typeface="+mn-ea"/>
                <a:ea typeface="+mn-ea"/>
              </a:rPr>
              <a:t>强</a:t>
            </a:r>
            <a:r>
              <a:rPr lang="en-US" altLang="zh-CN" sz="1600" dirty="0">
                <a:latin typeface="+mn-ea"/>
                <a:ea typeface="+mn-ea"/>
              </a:rPr>
              <a:t>30</a:t>
            </a:r>
            <a:r>
              <a:rPr lang="zh-CN" altLang="en-US" sz="1600" dirty="0">
                <a:latin typeface="+mn-ea"/>
                <a:ea typeface="+mn-ea"/>
              </a:rPr>
              <a:t>至</a:t>
            </a:r>
            <a:r>
              <a:rPr lang="en-US" altLang="zh-CN" sz="1600" dirty="0">
                <a:latin typeface="+mn-ea"/>
                <a:ea typeface="+mn-ea"/>
              </a:rPr>
              <a:t>5</a:t>
            </a:r>
            <a:r>
              <a:rPr lang="zh-CN" altLang="en-US" sz="1600" dirty="0">
                <a:latin typeface="+mn-ea"/>
                <a:ea typeface="+mn-ea"/>
              </a:rPr>
              <a:t>，</a:t>
            </a:r>
            <a:r>
              <a:rPr lang="en-US" altLang="zh-CN" sz="1600" dirty="0">
                <a:latin typeface="+mn-ea"/>
                <a:ea typeface="+mn-ea"/>
              </a:rPr>
              <a:t>1-2</a:t>
            </a:r>
            <a:r>
              <a:rPr lang="zh-CN" altLang="en-US" sz="1600" dirty="0">
                <a:latin typeface="+mn-ea"/>
                <a:ea typeface="+mn-ea"/>
              </a:rPr>
              <a:t>走</a:t>
            </a:r>
            <a:r>
              <a:rPr lang="zh-CN" sz="1600" dirty="0">
                <a:latin typeface="+mn-ea"/>
                <a:ea typeface="+mn-ea"/>
              </a:rPr>
              <a:t>强</a:t>
            </a:r>
            <a:r>
              <a:rPr lang="en-US" altLang="zh-CN" sz="1600" dirty="0">
                <a:latin typeface="+mn-ea"/>
                <a:ea typeface="+mn-ea"/>
              </a:rPr>
              <a:t>80</a:t>
            </a:r>
            <a:r>
              <a:rPr lang="zh-CN" altLang="en-US" sz="1600" dirty="0">
                <a:latin typeface="+mn-ea"/>
                <a:ea typeface="+mn-ea"/>
              </a:rPr>
              <a:t>至</a:t>
            </a:r>
            <a:r>
              <a:rPr lang="en-US" altLang="zh-CN" sz="1600" dirty="0">
                <a:latin typeface="+mn-ea"/>
                <a:ea typeface="+mn-ea"/>
              </a:rPr>
              <a:t>-20</a:t>
            </a:r>
            <a:r>
              <a:rPr lang="zh-CN" altLang="en-US" sz="1600" dirty="0" smtClean="0">
                <a:latin typeface="+mn-ea"/>
                <a:ea typeface="+mn-ea"/>
              </a:rPr>
              <a:t>，累库速度明显放缓，较远月</a:t>
            </a:r>
            <a:r>
              <a:rPr lang="en-US" sz="1600" dirty="0" smtClean="0">
                <a:latin typeface="+mn-ea"/>
                <a:ea typeface="+mn-ea"/>
              </a:rPr>
              <a:t>contango</a:t>
            </a:r>
            <a:r>
              <a:rPr lang="zh-CN" altLang="en-US" sz="1600" dirty="0" smtClean="0">
                <a:latin typeface="+mn-ea"/>
                <a:ea typeface="+mn-ea"/>
              </a:rPr>
              <a:t>有走平迹象。</a:t>
            </a:r>
            <a:endParaRPr lang="zh-CN" altLang="en-US" sz="1600" dirty="0" smtClean="0">
              <a:latin typeface="+mn-ea"/>
              <a:ea typeface="+mn-ea"/>
            </a:endParaRPr>
          </a:p>
        </p:txBody>
      </p:sp>
      <p:sp>
        <p:nvSpPr>
          <p:cNvPr id="5" name="文本框 4"/>
          <p:cNvSpPr txBox="1"/>
          <p:nvPr/>
        </p:nvSpPr>
        <p:spPr>
          <a:xfrm>
            <a:off x="7596336" y="5604858"/>
            <a:ext cx="1082348"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wind</a:t>
            </a:r>
            <a:endParaRPr lang="en-US" altLang="zh-CN" sz="1000" dirty="0" smtClean="0">
              <a:latin typeface="仿宋" panose="02010609060101010101" pitchFamily="49" charset="-122"/>
              <a:ea typeface="仿宋" panose="02010609060101010101" pitchFamily="49" charset="-122"/>
            </a:endParaRPr>
          </a:p>
        </p:txBody>
      </p:sp>
      <p:pic>
        <p:nvPicPr>
          <p:cNvPr id="4" name="图片 3"/>
          <p:cNvPicPr>
            <a:picLocks noChangeAspect="1"/>
          </p:cNvPicPr>
          <p:nvPr/>
        </p:nvPicPr>
        <p:blipFill>
          <a:blip r:embed="rId1"/>
          <a:stretch>
            <a:fillRect/>
          </a:stretch>
        </p:blipFill>
        <p:spPr>
          <a:xfrm>
            <a:off x="1188085" y="1701165"/>
            <a:ext cx="7281545" cy="39293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4539" y="1844824"/>
            <a:ext cx="8229600" cy="1828854"/>
          </a:xfrm>
        </p:spPr>
        <p:txBody>
          <a:bodyPr/>
          <a:lstStyle/>
          <a:p>
            <a:pPr algn="ctr"/>
            <a:r>
              <a:rPr lang="zh-CN" altLang="en-US" sz="4000" dirty="0"/>
              <a:t>谢  谢！</a:t>
            </a:r>
            <a:br>
              <a:rPr lang="en-US" altLang="zh-CN" sz="3810" dirty="0">
                <a:latin typeface="华文琥珀" panose="02010800040101010101" pitchFamily="2" charset="-122"/>
                <a:ea typeface="华文琥珀" panose="02010800040101010101" pitchFamily="2" charset="-122"/>
              </a:rPr>
            </a:br>
            <a:endParaRPr lang="zh-CN" altLang="en-US" dirty="0"/>
          </a:p>
        </p:txBody>
      </p:sp>
      <p:sp>
        <p:nvSpPr>
          <p:cNvPr id="3" name="矩形 3"/>
          <p:cNvSpPr/>
          <p:nvPr/>
        </p:nvSpPr>
        <p:spPr>
          <a:xfrm>
            <a:off x="1115616" y="5389037"/>
            <a:ext cx="7128792" cy="830997"/>
          </a:xfrm>
          <a:prstGeom prst="rect">
            <a:avLst/>
          </a:prstGeom>
        </p:spPr>
        <p:txBody>
          <a:bodyPr wrap="square">
            <a:spAutoFit/>
          </a:bodyPr>
          <a:lstStyle/>
          <a:p>
            <a:pPr algn="just">
              <a:lnSpc>
                <a:spcPct val="150000"/>
              </a:lnSpc>
              <a:spcBef>
                <a:spcPct val="20000"/>
              </a:spcBef>
            </a:pPr>
            <a:r>
              <a:rPr lang="zh-CN" altLang="en-US" sz="2000" b="1" dirty="0">
                <a:solidFill>
                  <a:srgbClr val="EF6803"/>
                </a:solidFill>
              </a:rPr>
              <a:t>特别声明：</a:t>
            </a:r>
            <a:r>
              <a:rPr lang="zh-CN" altLang="en-US" sz="1200" dirty="0">
                <a:solidFill>
                  <a:srgbClr val="EF6803"/>
                </a:solidFill>
                <a:latin typeface="+mn-lt"/>
              </a:rPr>
              <a:t>本视频节目仅代表作者个人观点，不构成买卖依据，也与作者所在机构无关。据此入市，盈亏自负。期市有风险，投资须谨慎。</a:t>
            </a:r>
            <a:endParaRPr lang="zh-CN" altLang="en-US" sz="1200" dirty="0">
              <a:solidFill>
                <a:srgbClr val="EF6803"/>
              </a:solidFill>
              <a:latin typeface="+mn-lt"/>
            </a:endParaRPr>
          </a:p>
        </p:txBody>
      </p:sp>
      <p:sp>
        <p:nvSpPr>
          <p:cNvPr id="4" name="文本框 3"/>
          <p:cNvSpPr txBox="1"/>
          <p:nvPr/>
        </p:nvSpPr>
        <p:spPr>
          <a:xfrm>
            <a:off x="2577306" y="3129856"/>
            <a:ext cx="4165103" cy="2195830"/>
          </a:xfrm>
          <a:prstGeom prst="rect">
            <a:avLst/>
          </a:prstGeom>
          <a:noFill/>
        </p:spPr>
        <p:txBody>
          <a:bodyPr wrap="square" rtlCol="0">
            <a:spAutoFit/>
          </a:bodyPr>
          <a:lstStyle/>
          <a:p>
            <a:pPr algn="just">
              <a:lnSpc>
                <a:spcPct val="150000"/>
              </a:lnSpc>
              <a:spcBef>
                <a:spcPct val="20000"/>
              </a:spcBef>
            </a:pPr>
            <a:r>
              <a:rPr lang="zh-CN" altLang="en-US" dirty="0" smtClean="0">
                <a:solidFill>
                  <a:srgbClr val="EC6000"/>
                </a:solidFill>
              </a:rPr>
              <a:t>强子益</a:t>
            </a:r>
            <a:endParaRPr lang="zh-CN" altLang="en-US" dirty="0" smtClean="0">
              <a:solidFill>
                <a:srgbClr val="EC6000"/>
              </a:solidFill>
            </a:endParaRPr>
          </a:p>
          <a:p>
            <a:pPr algn="just">
              <a:lnSpc>
                <a:spcPct val="150000"/>
              </a:lnSpc>
              <a:spcBef>
                <a:spcPct val="20000"/>
              </a:spcBef>
            </a:pPr>
            <a:r>
              <a:rPr lang="zh-CN" altLang="en-US" dirty="0" smtClean="0">
                <a:solidFill>
                  <a:srgbClr val="EC6000"/>
                </a:solidFill>
              </a:rPr>
              <a:t>期货从业资格证号：</a:t>
            </a:r>
            <a:r>
              <a:rPr lang="en-US" altLang="zh-CN" dirty="0" smtClean="0">
                <a:solidFill>
                  <a:srgbClr val="EC6000"/>
                </a:solidFill>
                <a:sym typeface="+mn-ea"/>
              </a:rPr>
              <a:t>F3071828</a:t>
            </a:r>
            <a:endParaRPr lang="en-US" altLang="zh-CN" dirty="0" smtClean="0">
              <a:solidFill>
                <a:srgbClr val="EC6000"/>
              </a:solidFill>
            </a:endParaRPr>
          </a:p>
          <a:p>
            <a:r>
              <a:rPr lang="zh-CN" altLang="en-US" dirty="0" smtClean="0">
                <a:solidFill>
                  <a:srgbClr val="EC6000"/>
                </a:solidFill>
              </a:rPr>
              <a:t>投资</a:t>
            </a:r>
            <a:r>
              <a:rPr lang="zh-CN" altLang="en-US" dirty="0">
                <a:solidFill>
                  <a:srgbClr val="EC6000"/>
                </a:solidFill>
              </a:rPr>
              <a:t>咨询资格证号</a:t>
            </a:r>
            <a:r>
              <a:rPr lang="zh-CN" altLang="en-US" dirty="0" smtClean="0">
                <a:solidFill>
                  <a:srgbClr val="EC6000"/>
                </a:solidFill>
              </a:rPr>
              <a:t>：</a:t>
            </a:r>
            <a:r>
              <a:rPr lang="en-US" altLang="zh-CN" dirty="0">
                <a:solidFill>
                  <a:srgbClr val="EC6000"/>
                </a:solidFill>
              </a:rPr>
              <a:t>Z0015283</a:t>
            </a:r>
            <a:endParaRPr lang="en-US" altLang="zh-CN" dirty="0">
              <a:solidFill>
                <a:srgbClr val="EC6000"/>
              </a:solidFill>
            </a:endParaRPr>
          </a:p>
          <a:p>
            <a:pPr algn="just">
              <a:lnSpc>
                <a:spcPct val="150000"/>
              </a:lnSpc>
              <a:spcBef>
                <a:spcPct val="20000"/>
              </a:spcBef>
            </a:pPr>
            <a:r>
              <a:rPr lang="zh-CN" altLang="en-US" dirty="0" smtClean="0">
                <a:solidFill>
                  <a:srgbClr val="EC6000"/>
                </a:solidFill>
              </a:rPr>
              <a:t>电话</a:t>
            </a:r>
            <a:r>
              <a:rPr lang="zh-CN" altLang="en-US" dirty="0">
                <a:solidFill>
                  <a:srgbClr val="EC6000"/>
                </a:solidFill>
              </a:rPr>
              <a:t>：</a:t>
            </a:r>
            <a:r>
              <a:rPr lang="en-US" altLang="zh-CN" dirty="0">
                <a:solidFill>
                  <a:srgbClr val="EC6000"/>
                </a:solidFill>
              </a:rPr>
              <a:t>021–2062 5025</a:t>
            </a:r>
            <a:endParaRPr lang="en-US" altLang="zh-CN" dirty="0">
              <a:solidFill>
                <a:srgbClr val="EC6000"/>
              </a:solidFill>
            </a:endParaRPr>
          </a:p>
          <a:p>
            <a:pPr algn="just">
              <a:lnSpc>
                <a:spcPct val="150000"/>
              </a:lnSpc>
              <a:spcBef>
                <a:spcPct val="20000"/>
              </a:spcBef>
            </a:pPr>
            <a:r>
              <a:rPr lang="zh-CN" altLang="en-US" dirty="0" smtClean="0">
                <a:solidFill>
                  <a:srgbClr val="EC6000"/>
                </a:solidFill>
              </a:rPr>
              <a:t>邮箱</a:t>
            </a:r>
            <a:r>
              <a:rPr lang="en-US" altLang="zh-CN" dirty="0">
                <a:solidFill>
                  <a:srgbClr val="EC6000"/>
                </a:solidFill>
              </a:rPr>
              <a:t>:zhumeixia@sd-gold.com</a:t>
            </a:r>
            <a:endParaRPr lang="en-US" altLang="zh-CN" dirty="0">
              <a:solidFill>
                <a:srgbClr val="EC6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93987"/>
            <a:ext cx="7772400" cy="1470025"/>
          </a:xfrm>
        </p:spPr>
        <p:txBody>
          <a:bodyPr>
            <a:normAutofit/>
          </a:bodyPr>
          <a:lstStyle/>
          <a:p>
            <a:pPr algn="ctr"/>
            <a:r>
              <a:rPr lang="zh-CN" altLang="en-US" sz="3000" dirty="0" smtClean="0">
                <a:solidFill>
                  <a:srgbClr val="EC6000"/>
                </a:solidFill>
              </a:rPr>
              <a:t>第一部分：观点概述</a:t>
            </a:r>
            <a:endParaRPr lang="zh-CN" altLang="en-US" sz="3000" dirty="0">
              <a:solidFill>
                <a:srgbClr val="EC6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457200" y="999808"/>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公司简介</a:t>
            </a:r>
            <a:endParaRPr lang="zh-CN" altLang="zh-CN" b="1" kern="0" dirty="0">
              <a:latin typeface="+mj-ea"/>
              <a:ea typeface="+mj-ea"/>
            </a:endParaRPr>
          </a:p>
          <a:p>
            <a:pPr indent="366395" algn="l">
              <a:lnSpc>
                <a:spcPts val="2400"/>
              </a:lnSpc>
              <a:spcBef>
                <a:spcPts val="1200"/>
              </a:spcBef>
              <a:buFont typeface="Wingdings" panose="05000000000000000000" pitchFamily="2" charset="2"/>
              <a:buNone/>
              <a:defRPr/>
            </a:pPr>
            <a:r>
              <a:rPr lang="zh-CN" altLang="zh-CN" sz="1600" kern="0" dirty="0"/>
              <a:t>山金期货有限公司成立于1992年11月，注册资本6亿元，是山东黄金集团下属控股公司。公司具有商品期货经纪业务、金融期货经纪业务、期货投资咨询、资产管理业务资格，是中国金融期货交易所、上海期货交易所、大连商品交易所、郑州商品交易所四大交易所及上海国际能源交易中心的会员，是目前国内成立最早、运作最规范的期货公司之一，可代理客户从事国内目前所有上市商品期货交易、金融期货交易。</a:t>
            </a:r>
            <a:endParaRPr lang="zh-CN" altLang="zh-CN" sz="1600" kern="0" dirty="0"/>
          </a:p>
          <a:p>
            <a:pPr indent="366395" algn="l">
              <a:lnSpc>
                <a:spcPts val="2400"/>
              </a:lnSpc>
              <a:spcBef>
                <a:spcPts val="1200"/>
              </a:spcBef>
              <a:buFont typeface="Wingdings" panose="05000000000000000000" pitchFamily="2" charset="2"/>
              <a:buNone/>
              <a:defRPr/>
            </a:pPr>
            <a:r>
              <a:rPr lang="zh-CN" altLang="zh-CN" sz="1600" kern="0" dirty="0"/>
              <a:t>公司自2014年股权变更以来，依托山东黄金实体产业背景，积极完成了企业战略、经营理念、发展规划等全方面转型。公司法人治理结构完善，内部管理体制和风险防范机制健全，现在上海、天津、济南、烟台、日照、东营、厦门、晋江等城市设有分支机构。</a:t>
            </a:r>
            <a:endParaRPr lang="zh-CN" altLang="zh-CN" sz="1600" kern="0" dirty="0"/>
          </a:p>
          <a:p>
            <a:pPr indent="366395" algn="l">
              <a:lnSpc>
                <a:spcPts val="2400"/>
              </a:lnSpc>
              <a:spcBef>
                <a:spcPts val="1200"/>
              </a:spcBef>
              <a:buFont typeface="Wingdings" panose="05000000000000000000" pitchFamily="2" charset="2"/>
              <a:buNone/>
              <a:defRPr/>
            </a:pPr>
            <a:r>
              <a:rPr lang="zh-CN" altLang="zh-CN" sz="1600" kern="0" dirty="0"/>
              <a:t>公司秉持“追求卓越、创新进取”的企业精神，坚持“规范化、专业化、职业化”的经营理念，本着“客户第一、服务至上”的宗旨，充分发挥行业优势和自身优势，致力于专业品种的研究，以优质的服务和强大的实力赢得了众多投资者的信赖，成为投资者的“商品专家”“金融顾问”。</a:t>
            </a:r>
            <a:endParaRPr lang="zh-CN" altLang="zh-CN" sz="1600" kern="0" dirty="0"/>
          </a:p>
          <a:p>
            <a:pPr indent="366395" algn="l">
              <a:lnSpc>
                <a:spcPts val="2400"/>
              </a:lnSpc>
              <a:spcBef>
                <a:spcPts val="1200"/>
              </a:spcBef>
              <a:buFont typeface="Wingdings" panose="05000000000000000000" pitchFamily="2" charset="2"/>
              <a:buNone/>
              <a:defRPr/>
            </a:pPr>
            <a:r>
              <a:rPr lang="zh-CN" altLang="zh-CN" sz="1600" kern="0" dirty="0"/>
              <a:t>公司立足长远，稳健经营，努力实现与客户双赢，正以昂扬的姿态全力打造特色鲜明、业内领先的产业化特色金融衍生品服务商！</a:t>
            </a:r>
            <a:endParaRPr lang="zh-CN" altLang="zh-CN" sz="1600" kern="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413"/>
            <a:ext cx="8229600" cy="4857750"/>
          </a:xfrm>
        </p:spPr>
        <p:txBody>
          <a:bodyPr/>
          <a:lstStyle/>
          <a:p>
            <a:pPr marL="0" indent="0" algn="ctr">
              <a:buFont typeface="Wingdings" panose="05000000000000000000" pitchFamily="2" charset="2"/>
              <a:buNone/>
              <a:defRPr/>
            </a:pPr>
            <a:r>
              <a:rPr lang="zh-CN" altLang="zh-CN" sz="2800" b="1" dirty="0">
                <a:latin typeface="+mj-ea"/>
                <a:ea typeface="+mj-ea"/>
              </a:rPr>
              <a:t>免责声明</a:t>
            </a:r>
            <a:endParaRPr lang="zh-CN" altLang="zh-CN" sz="2800" b="1" dirty="0">
              <a:latin typeface="+mj-ea"/>
              <a:ea typeface="+mj-ea"/>
            </a:endParaRPr>
          </a:p>
          <a:p>
            <a:pPr marL="0" indent="469265">
              <a:lnSpc>
                <a:spcPts val="3000"/>
              </a:lnSpc>
              <a:spcBef>
                <a:spcPts val="2400"/>
              </a:spcBef>
              <a:buFont typeface="Wingdings" panose="05000000000000000000" pitchFamily="2" charset="2"/>
              <a:buNone/>
              <a:defRPr/>
            </a:pPr>
            <a:r>
              <a:rPr lang="zh-CN" altLang="zh-CN" sz="1600" dirty="0">
                <a:solidFill>
                  <a:schemeClr val="tx1">
                    <a:lumMod val="75000"/>
                    <a:lumOff val="25000"/>
                  </a:schemeClr>
                </a:solidFill>
                <a:latin typeface="等线" panose="02010600030101010101" pitchFamily="2" charset="-122"/>
                <a:ea typeface="等线" panose="02010600030101010101" pitchFamily="2" charset="-122"/>
              </a:rPr>
              <a:t>本报告及视频由山金期货投资咨询部制作，未获得山金期货有限公司的书面授权，任何单位和个人不得对本报告或视频进行任何形式的修改、发布和复制。本报告及视频基于本公司期货研究人员采用可信的公开资料和实地调研资料，但本公司对这些信息的准确性和完整性不作任何保证，且本报告及视频中的资料、建议、预测均反映初次发布时的判断，可能会随时调整，报告中的信息或所表达的意见不构成投资、法律、会计或税务的最终操作建议，本公司不就报告或视频中的内容对最终操作建议作任何担保。本报告及视频节目仅代表作者个人观点，不构成买卖依据，也与作者所在机构无关。据此入市，盈亏自负。期市有风险，投资须谨慎。</a:t>
            </a:r>
            <a:endParaRPr lang="zh-CN" altLang="zh-CN" sz="1600" dirty="0">
              <a:solidFill>
                <a:schemeClr val="tx1">
                  <a:lumMod val="75000"/>
                  <a:lumOff val="25000"/>
                </a:schemeClr>
              </a:solidFill>
              <a:latin typeface="等线" panose="02010600030101010101" pitchFamily="2" charset="-122"/>
              <a:ea typeface="等线"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1043018" y="2066964"/>
            <a:ext cx="4837618" cy="1856183"/>
          </a:xfrm>
          <a:prstGeom prst="rect">
            <a:avLst/>
          </a:prstGeom>
        </p:spPr>
        <p:txBody>
          <a:bodyPr lIns="0" tIns="0" rIns="0" bIns="0"/>
          <a:lstStyle>
            <a:lvl1pPr marL="342900" indent="-342900" algn="just" rtl="0" fontAlgn="base">
              <a:spcBef>
                <a:spcPct val="20000"/>
              </a:spcBef>
              <a:spcAft>
                <a:spcPct val="0"/>
              </a:spcAft>
              <a:defRPr sz="1500" baseline="0">
                <a:solidFill>
                  <a:srgbClr val="000000"/>
                </a:solidFill>
                <a:latin typeface="Verdana" panose="020B0604030504040204" pitchFamily="34" charset="0"/>
                <a:ea typeface="黑体" panose="02010609060101010101" pitchFamily="49" charset="-122"/>
                <a:cs typeface="+mn-cs"/>
              </a:defRPr>
            </a:lvl1pPr>
            <a:lvl2pPr marL="282575" indent="-168275" algn="just" rtl="0" fontAlgn="base">
              <a:spcBef>
                <a:spcPct val="0"/>
              </a:spcBef>
              <a:spcAft>
                <a:spcPct val="0"/>
              </a:spcAft>
              <a:buClr>
                <a:srgbClr val="5F294F"/>
              </a:buClr>
              <a:buFont typeface="Times" panose="00000500000000020000" charset="0"/>
              <a:buChar char="•"/>
              <a:defRPr sz="1500" baseline="0">
                <a:solidFill>
                  <a:srgbClr val="000000"/>
                </a:solidFill>
                <a:latin typeface="Verdana" panose="020B0604030504040204" pitchFamily="34" charset="0"/>
                <a:ea typeface="黑体" panose="02010609060101010101" pitchFamily="49" charset="-122"/>
              </a:defRPr>
            </a:lvl2pPr>
            <a:lvl3pPr marL="517525" indent="-120650" algn="just" rtl="0" fontAlgn="base">
              <a:spcBef>
                <a:spcPct val="0"/>
              </a:spcBef>
              <a:spcAft>
                <a:spcPct val="0"/>
              </a:spcAft>
              <a:buClr>
                <a:srgbClr val="5F294F"/>
              </a:buClr>
              <a:buFont typeface="Times" panose="00000500000000020000" charset="0"/>
              <a:buChar char="•"/>
              <a:defRPr sz="1500" baseline="0">
                <a:solidFill>
                  <a:srgbClr val="000000"/>
                </a:solidFill>
                <a:latin typeface="Verdana" panose="020B0604030504040204" pitchFamily="34" charset="0"/>
                <a:ea typeface="黑体" panose="02010609060101010101" pitchFamily="49" charset="-122"/>
              </a:defRPr>
            </a:lvl3pPr>
            <a:lvl4pPr marL="802005" indent="-170180" algn="just" rtl="0" fontAlgn="base">
              <a:spcBef>
                <a:spcPct val="0"/>
              </a:spcBef>
              <a:spcAft>
                <a:spcPct val="0"/>
              </a:spcAft>
              <a:buClr>
                <a:srgbClr val="5F294F"/>
              </a:buClr>
              <a:buFont typeface="Times" panose="00000500000000020000" charset="0"/>
              <a:buChar char="•"/>
              <a:defRPr sz="1500" baseline="0">
                <a:solidFill>
                  <a:srgbClr val="000000"/>
                </a:solidFill>
                <a:latin typeface="Verdana" panose="020B0604030504040204" pitchFamily="34" charset="0"/>
                <a:ea typeface="黑体" panose="02010609060101010101" pitchFamily="49" charset="-122"/>
              </a:defRPr>
            </a:lvl4pPr>
            <a:lvl5pPr marL="1084580" indent="-167005" algn="just" rtl="0" fontAlgn="base">
              <a:spcBef>
                <a:spcPct val="0"/>
              </a:spcBef>
              <a:spcAft>
                <a:spcPct val="0"/>
              </a:spcAft>
              <a:buClr>
                <a:srgbClr val="5F294F"/>
              </a:buClr>
              <a:buFont typeface="Times" panose="00000500000000020000" charset="0"/>
              <a:buChar char="•"/>
              <a:defRPr sz="1500" baseline="0">
                <a:solidFill>
                  <a:srgbClr val="000000"/>
                </a:solidFill>
                <a:latin typeface="Verdana" panose="020B0604030504040204" pitchFamily="34" charset="0"/>
                <a:ea typeface="黑体" panose="02010609060101010101" pitchFamily="49" charset="-122"/>
              </a:defRPr>
            </a:lvl5pPr>
            <a:lvl6pPr marL="1541780" indent="-167005" algn="l" rtl="0" eaLnBrk="1" fontAlgn="base" hangingPunct="1">
              <a:spcBef>
                <a:spcPct val="0"/>
              </a:spcBef>
              <a:spcAft>
                <a:spcPct val="0"/>
              </a:spcAft>
              <a:buClr>
                <a:srgbClr val="5F294F"/>
              </a:buClr>
              <a:buFont typeface="Times" panose="00000500000000020000" charset="0"/>
              <a:buChar char="•"/>
              <a:defRPr sz="2000">
                <a:solidFill>
                  <a:srgbClr val="747679"/>
                </a:solidFill>
                <a:latin typeface="+mn-lt"/>
                <a:ea typeface="+mn-ea"/>
              </a:defRPr>
            </a:lvl6pPr>
            <a:lvl7pPr marL="1998980" indent="-167005" algn="l" rtl="0" eaLnBrk="1" fontAlgn="base" hangingPunct="1">
              <a:spcBef>
                <a:spcPct val="0"/>
              </a:spcBef>
              <a:spcAft>
                <a:spcPct val="0"/>
              </a:spcAft>
              <a:buClr>
                <a:srgbClr val="5F294F"/>
              </a:buClr>
              <a:buFont typeface="Times" panose="00000500000000020000" charset="0"/>
              <a:buChar char="•"/>
              <a:defRPr sz="2000">
                <a:solidFill>
                  <a:srgbClr val="747679"/>
                </a:solidFill>
                <a:latin typeface="+mn-lt"/>
                <a:ea typeface="+mn-ea"/>
              </a:defRPr>
            </a:lvl7pPr>
            <a:lvl8pPr marL="2456180" indent="-167005" algn="l" rtl="0" eaLnBrk="1" fontAlgn="base" hangingPunct="1">
              <a:spcBef>
                <a:spcPct val="0"/>
              </a:spcBef>
              <a:spcAft>
                <a:spcPct val="0"/>
              </a:spcAft>
              <a:buClr>
                <a:srgbClr val="5F294F"/>
              </a:buClr>
              <a:buFont typeface="Times" panose="00000500000000020000" charset="0"/>
              <a:buChar char="•"/>
              <a:defRPr sz="2000">
                <a:solidFill>
                  <a:srgbClr val="747679"/>
                </a:solidFill>
                <a:latin typeface="+mn-lt"/>
                <a:ea typeface="+mn-ea"/>
              </a:defRPr>
            </a:lvl8pPr>
            <a:lvl9pPr marL="2913380" indent="-167005" algn="l" rtl="0" eaLnBrk="1" fontAlgn="base" hangingPunct="1">
              <a:spcBef>
                <a:spcPct val="0"/>
              </a:spcBef>
              <a:spcAft>
                <a:spcPct val="0"/>
              </a:spcAft>
              <a:buClr>
                <a:srgbClr val="5F294F"/>
              </a:buClr>
              <a:buFont typeface="Times" panose="00000500000000020000" charset="0"/>
              <a:buChar char="•"/>
              <a:defRPr sz="2000">
                <a:solidFill>
                  <a:srgbClr val="747679"/>
                </a:solidFill>
                <a:latin typeface="+mn-lt"/>
                <a:ea typeface="+mn-ea"/>
              </a:defRPr>
            </a:lvl9pPr>
          </a:lstStyle>
          <a:p>
            <a:pPr>
              <a:buFont typeface="Arial" panose="020B0604020202020204"/>
              <a:buChar char="•"/>
            </a:pPr>
            <a:endParaRPr lang="en-US" altLang="zh-CN" sz="2000" dirty="0">
              <a:solidFill>
                <a:prstClr val="white"/>
              </a:solidFill>
              <a:latin typeface="微软雅黑" panose="020B0503020204020204" charset="-122"/>
              <a:ea typeface="微软雅黑" panose="020B0503020204020204" charset="-122"/>
              <a:cs typeface="MS PGothic" panose="020B0600070205080204" charset="-128"/>
            </a:endParaRPr>
          </a:p>
        </p:txBody>
      </p:sp>
      <p:sp>
        <p:nvSpPr>
          <p:cNvPr id="4" name="Rectangle 32"/>
          <p:cNvSpPr>
            <a:spLocks noChangeArrowheads="1"/>
          </p:cNvSpPr>
          <p:nvPr/>
        </p:nvSpPr>
        <p:spPr bwMode="auto">
          <a:xfrm>
            <a:off x="51083" y="764704"/>
            <a:ext cx="6821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zh-CN" sz="2400" b="1" dirty="0" smtClean="0">
                <a:solidFill>
                  <a:srgbClr val="EC6000"/>
                </a:solidFill>
                <a:latin typeface="微软雅黑 Light" panose="020B0502040204020203" pitchFamily="34" charset="-122"/>
                <a:ea typeface="微软雅黑 Light" panose="020B0502040204020203" pitchFamily="34" charset="-122"/>
                <a:cs typeface="黑体" panose="02010609060101010101" pitchFamily="49" charset="-122"/>
              </a:rPr>
              <a:t>1.1 </a:t>
            </a:r>
            <a:r>
              <a:rPr lang="zh-CN" altLang="en-US" sz="2400" b="1" dirty="0" smtClean="0">
                <a:solidFill>
                  <a:srgbClr val="EC6000"/>
                </a:solidFill>
                <a:latin typeface="微软雅黑 Light" panose="020B0502040204020203" pitchFamily="34" charset="-122"/>
                <a:ea typeface="微软雅黑 Light" panose="020B0502040204020203" pitchFamily="34" charset="-122"/>
                <a:cs typeface="黑体" panose="02010609060101010101" pitchFamily="49" charset="-122"/>
              </a:rPr>
              <a:t>周度观点</a:t>
            </a:r>
            <a:endParaRPr lang="en-US" altLang="ja-JP" sz="2400" b="1" dirty="0">
              <a:solidFill>
                <a:srgbClr val="EC6000"/>
              </a:solidFill>
              <a:latin typeface="微软雅黑 Light" panose="020B0502040204020203" pitchFamily="34" charset="-122"/>
              <a:ea typeface="微软雅黑 Light" panose="020B0502040204020203" pitchFamily="34" charset="-122"/>
              <a:cs typeface="黑体" panose="02010609060101010101" pitchFamily="49" charset="-122"/>
            </a:endParaRPr>
          </a:p>
        </p:txBody>
      </p:sp>
      <p:sp>
        <p:nvSpPr>
          <p:cNvPr id="2" name="TextBox 4"/>
          <p:cNvSpPr txBox="1"/>
          <p:nvPr/>
        </p:nvSpPr>
        <p:spPr>
          <a:xfrm flipH="1">
            <a:off x="143510" y="1557020"/>
            <a:ext cx="9145270" cy="3753485"/>
          </a:xfrm>
          <a:prstGeom prst="rect">
            <a:avLst/>
          </a:prstGeom>
          <a:noFill/>
          <a:ln>
            <a:noFill/>
          </a:ln>
        </p:spPr>
        <p:txBody>
          <a:bodyPr wrap="square" rtlCol="0">
            <a:spAutoFit/>
          </a:bodyPr>
          <a:p>
            <a:r>
              <a:rPr lang="zh-CN" altLang="en-US" sz="1400" b="1" dirty="0" smtClean="0">
                <a:solidFill>
                  <a:srgbClr val="EC6000"/>
                </a:solidFill>
                <a:latin typeface="+mn-ea"/>
                <a:ea typeface="+mn-ea"/>
              </a:rPr>
              <a:t>市场观点：</a:t>
            </a:r>
            <a:endParaRPr lang="en-US" altLang="zh-CN" sz="1400" b="1" dirty="0" smtClean="0">
              <a:solidFill>
                <a:srgbClr val="EC6000"/>
              </a:solidFill>
              <a:latin typeface="+mn-ea"/>
              <a:ea typeface="+mn-ea"/>
            </a:endParaRPr>
          </a:p>
          <a:p>
            <a:r>
              <a:rPr lang="zh-CN" altLang="en-US" sz="1400" dirty="0" smtClean="0">
                <a:latin typeface="+mn-ea"/>
                <a:ea typeface="+mn-ea"/>
              </a:rPr>
              <a:t>（</a:t>
            </a:r>
            <a:r>
              <a:rPr lang="en-US" altLang="zh-CN" sz="1400" dirty="0" smtClean="0">
                <a:latin typeface="+mn-ea"/>
                <a:ea typeface="+mn-ea"/>
              </a:rPr>
              <a:t>1</a:t>
            </a:r>
            <a:r>
              <a:rPr lang="zh-CN" altLang="en-US" sz="1400" dirty="0" smtClean="0">
                <a:latin typeface="+mn-ea"/>
                <a:ea typeface="+mn-ea"/>
              </a:rPr>
              <a:t>）趋势：</a:t>
            </a:r>
            <a:r>
              <a:rPr lang="zh-CN" sz="1400" dirty="0" smtClean="0">
                <a:latin typeface="+mn-ea"/>
                <a:ea typeface="+mn-ea"/>
              </a:rPr>
              <a:t>弱势反弹，煤价企稳，空头回撤，但需求依然偏弱，累库仍在持续，向上驱动不大，预计在</a:t>
            </a:r>
            <a:r>
              <a:rPr lang="en-US" altLang="zh-CN" sz="1400" dirty="0" smtClean="0">
                <a:latin typeface="+mn-ea"/>
                <a:ea typeface="+mn-ea"/>
              </a:rPr>
              <a:t>19000-21500</a:t>
            </a:r>
            <a:r>
              <a:rPr lang="zh-CN" altLang="en-US" sz="1400" dirty="0" smtClean="0">
                <a:latin typeface="+mn-ea"/>
                <a:ea typeface="+mn-ea"/>
              </a:rPr>
              <a:t>之间震荡</a:t>
            </a:r>
            <a:endParaRPr lang="en-US" altLang="zh-CN" sz="1400" dirty="0" smtClean="0">
              <a:latin typeface="+mn-ea"/>
              <a:ea typeface="+mn-ea"/>
            </a:endParaRPr>
          </a:p>
          <a:p>
            <a:r>
              <a:rPr lang="zh-CN" altLang="en-US" sz="1400" dirty="0" smtClean="0">
                <a:latin typeface="+mn-ea"/>
                <a:ea typeface="+mn-ea"/>
              </a:rPr>
              <a:t>（</a:t>
            </a:r>
            <a:r>
              <a:rPr lang="en-US" altLang="zh-CN" sz="1400" dirty="0" smtClean="0">
                <a:latin typeface="+mn-ea"/>
                <a:ea typeface="+mn-ea"/>
              </a:rPr>
              <a:t>2</a:t>
            </a:r>
            <a:r>
              <a:rPr lang="zh-CN" altLang="en-US" sz="1400" dirty="0" smtClean="0">
                <a:latin typeface="+mn-ea"/>
                <a:ea typeface="+mn-ea"/>
              </a:rPr>
              <a:t>）跨期：累库下近月偏弱，预期</a:t>
            </a:r>
            <a:r>
              <a:rPr lang="en-US" altLang="zh-CN" sz="1400" dirty="0" smtClean="0">
                <a:latin typeface="+mn-ea"/>
                <a:ea typeface="+mn-ea"/>
              </a:rPr>
              <a:t>12</a:t>
            </a:r>
            <a:r>
              <a:rPr lang="zh-CN" altLang="en-US" sz="1400" dirty="0" smtClean="0">
                <a:latin typeface="+mn-ea"/>
                <a:ea typeface="+mn-ea"/>
              </a:rPr>
              <a:t>月仍将去库，考虑</a:t>
            </a:r>
            <a:r>
              <a:rPr lang="en-US" altLang="zh-CN" sz="1400" dirty="0" smtClean="0">
                <a:latin typeface="+mn-ea"/>
                <a:ea typeface="+mn-ea"/>
              </a:rPr>
              <a:t>11-12</a:t>
            </a:r>
            <a:r>
              <a:rPr lang="zh-CN" altLang="en-US" sz="1400" dirty="0" smtClean="0">
                <a:latin typeface="+mn-ea"/>
                <a:ea typeface="+mn-ea"/>
              </a:rPr>
              <a:t>反套或</a:t>
            </a:r>
            <a:r>
              <a:rPr lang="en-US" altLang="zh-CN" sz="1400" dirty="0" smtClean="0">
                <a:latin typeface="+mn-ea"/>
                <a:ea typeface="+mn-ea"/>
              </a:rPr>
              <a:t>12-1</a:t>
            </a:r>
            <a:r>
              <a:rPr lang="zh-CN" altLang="en-US" sz="1400" dirty="0" smtClean="0">
                <a:latin typeface="+mn-ea"/>
                <a:ea typeface="+mn-ea"/>
              </a:rPr>
              <a:t>正套</a:t>
            </a:r>
            <a:r>
              <a:rPr lang="zh-CN" altLang="en-US" sz="1400" dirty="0" smtClean="0">
                <a:latin typeface="+mn-ea"/>
                <a:ea typeface="+mn-ea"/>
              </a:rPr>
              <a:t>。</a:t>
            </a:r>
            <a:endParaRPr lang="en-US" altLang="zh-CN" sz="1400" dirty="0" smtClean="0">
              <a:latin typeface="+mn-ea"/>
              <a:ea typeface="+mn-ea"/>
            </a:endParaRPr>
          </a:p>
          <a:p>
            <a:endParaRPr lang="en-US" altLang="zh-CN" sz="1400" dirty="0" smtClean="0">
              <a:latin typeface="+mn-ea"/>
              <a:ea typeface="+mn-ea"/>
            </a:endParaRPr>
          </a:p>
          <a:p>
            <a:r>
              <a:rPr lang="zh-CN" altLang="en-US" sz="1400" dirty="0" smtClean="0">
                <a:latin typeface="+mn-ea"/>
                <a:ea typeface="+mn-ea"/>
              </a:rPr>
              <a:t>（</a:t>
            </a:r>
            <a:r>
              <a:rPr lang="en-US" altLang="zh-CN" sz="1400" dirty="0" smtClean="0">
                <a:latin typeface="+mn-ea"/>
                <a:ea typeface="+mn-ea"/>
              </a:rPr>
              <a:t>3</a:t>
            </a:r>
            <a:r>
              <a:rPr lang="zh-CN" altLang="en-US" sz="1400" dirty="0" smtClean="0">
                <a:latin typeface="+mn-ea"/>
                <a:ea typeface="+mn-ea"/>
              </a:rPr>
              <a:t>）基差：对</a:t>
            </a:r>
            <a:r>
              <a:rPr lang="en-US" altLang="zh-CN" sz="1400" dirty="0" smtClean="0">
                <a:latin typeface="+mn-ea"/>
                <a:ea typeface="+mn-ea"/>
              </a:rPr>
              <a:t>2111</a:t>
            </a:r>
            <a:r>
              <a:rPr lang="zh-CN" altLang="en-US" sz="1400" dirty="0" smtClean="0">
                <a:latin typeface="+mn-ea"/>
                <a:ea typeface="+mn-ea"/>
              </a:rPr>
              <a:t>合约贴水</a:t>
            </a:r>
            <a:r>
              <a:rPr lang="en-US" altLang="zh-CN" sz="1400" dirty="0" smtClean="0">
                <a:latin typeface="+mn-ea"/>
                <a:ea typeface="+mn-ea"/>
              </a:rPr>
              <a:t>60</a:t>
            </a:r>
            <a:r>
              <a:rPr lang="zh-CN" altLang="en-US" sz="1400" dirty="0" smtClean="0">
                <a:latin typeface="+mn-ea"/>
                <a:ea typeface="+mn-ea"/>
              </a:rPr>
              <a:t>元</a:t>
            </a:r>
            <a:r>
              <a:rPr lang="en-US" altLang="zh-CN" sz="1400" dirty="0" smtClean="0">
                <a:latin typeface="+mn-ea"/>
                <a:ea typeface="+mn-ea"/>
              </a:rPr>
              <a:t>/</a:t>
            </a:r>
            <a:r>
              <a:rPr lang="zh-CN" altLang="en-US" sz="1400" dirty="0" smtClean="0">
                <a:latin typeface="+mn-ea"/>
                <a:ea typeface="+mn-ea"/>
              </a:rPr>
              <a:t>吨，环比</a:t>
            </a:r>
            <a:r>
              <a:rPr lang="en-US" altLang="zh-CN" sz="1400" dirty="0" smtClean="0">
                <a:latin typeface="+mn-ea"/>
                <a:ea typeface="+mn-ea"/>
              </a:rPr>
              <a:t>+30</a:t>
            </a:r>
            <a:r>
              <a:rPr lang="zh-CN" altLang="en-US" sz="1400" dirty="0" smtClean="0">
                <a:latin typeface="+mn-ea"/>
                <a:ea typeface="+mn-ea"/>
              </a:rPr>
              <a:t>。预计随着累库放缓，基差仍有收敛空间。</a:t>
            </a:r>
            <a:endParaRPr lang="en-US" altLang="zh-CN" sz="1400" b="1" dirty="0" smtClean="0">
              <a:solidFill>
                <a:srgbClr val="EC6000"/>
              </a:solidFill>
              <a:latin typeface="+mn-ea"/>
              <a:ea typeface="+mn-ea"/>
            </a:endParaRPr>
          </a:p>
          <a:p>
            <a:r>
              <a:rPr lang="zh-CN" altLang="en-US" sz="1400" b="1" dirty="0" smtClean="0">
                <a:solidFill>
                  <a:srgbClr val="EC6000"/>
                </a:solidFill>
                <a:latin typeface="+mn-ea"/>
                <a:ea typeface="+mn-ea"/>
              </a:rPr>
              <a:t>假设与逻辑：</a:t>
            </a:r>
            <a:endParaRPr lang="en-US" altLang="zh-CN" sz="1400" b="1" dirty="0" smtClean="0">
              <a:solidFill>
                <a:srgbClr val="EC6000"/>
              </a:solidFill>
              <a:latin typeface="+mn-ea"/>
              <a:ea typeface="+mn-ea"/>
            </a:endParaRPr>
          </a:p>
          <a:p>
            <a:r>
              <a:rPr lang="en-US" altLang="zh-CN" sz="1400" dirty="0" smtClean="0">
                <a:latin typeface="+mn-ea"/>
                <a:ea typeface="+mn-ea"/>
                <a:sym typeface="+mn-ea"/>
              </a:rPr>
              <a:t>1</a:t>
            </a:r>
            <a:r>
              <a:rPr lang="zh-CN" altLang="en-US" sz="1400" dirty="0">
                <a:latin typeface="+mn-ea"/>
                <a:ea typeface="+mn-ea"/>
                <a:sym typeface="+mn-ea"/>
              </a:rPr>
              <a:t>、</a:t>
            </a:r>
            <a:r>
              <a:rPr lang="zh-CN" altLang="en-US" sz="1400" dirty="0" smtClean="0">
                <a:latin typeface="+mn-ea"/>
                <a:ea typeface="+mn-ea"/>
                <a:sym typeface="+mn-ea"/>
              </a:rPr>
              <a:t>供给：限产继续，贵州减产</a:t>
            </a:r>
            <a:r>
              <a:rPr lang="en-US" altLang="zh-CN" sz="1400" dirty="0" smtClean="0">
                <a:latin typeface="+mn-ea"/>
                <a:ea typeface="+mn-ea"/>
                <a:sym typeface="+mn-ea"/>
              </a:rPr>
              <a:t>20</a:t>
            </a:r>
            <a:r>
              <a:rPr lang="zh-CN" altLang="en-US" sz="1400" dirty="0" smtClean="0">
                <a:latin typeface="+mn-ea"/>
                <a:ea typeface="+mn-ea"/>
                <a:sym typeface="+mn-ea"/>
              </a:rPr>
              <a:t>万吨产能，冬季北方环保限产可能性较大。</a:t>
            </a:r>
            <a:endParaRPr lang="en-US" altLang="zh-CN" sz="1400" dirty="0" smtClean="0">
              <a:latin typeface="+mn-ea"/>
              <a:ea typeface="+mn-ea"/>
            </a:endParaRPr>
          </a:p>
          <a:p>
            <a:r>
              <a:rPr lang="en-US" altLang="zh-CN" sz="1400" dirty="0" smtClean="0">
                <a:latin typeface="+mn-ea"/>
                <a:ea typeface="+mn-ea"/>
                <a:sym typeface="+mn-ea"/>
              </a:rPr>
              <a:t>2</a:t>
            </a:r>
            <a:r>
              <a:rPr lang="zh-CN" altLang="en-US" sz="1400" dirty="0" smtClean="0">
                <a:latin typeface="+mn-ea"/>
                <a:ea typeface="+mn-ea"/>
                <a:sym typeface="+mn-ea"/>
              </a:rPr>
              <a:t>、需求：冬季能源紧缺依然存在，下游预计难以回到正常开工，但环比会好转。</a:t>
            </a:r>
            <a:endParaRPr lang="en-US" altLang="zh-CN" sz="1400" dirty="0" smtClean="0">
              <a:latin typeface="+mn-ea"/>
              <a:ea typeface="+mn-ea"/>
              <a:sym typeface="+mn-ea"/>
            </a:endParaRPr>
          </a:p>
          <a:p>
            <a:r>
              <a:rPr lang="en-US" altLang="zh-CN" sz="1400" dirty="0" smtClean="0">
                <a:latin typeface="+mn-ea"/>
                <a:ea typeface="+mn-ea"/>
                <a:sym typeface="+mn-ea"/>
              </a:rPr>
              <a:t>3</a:t>
            </a:r>
            <a:r>
              <a:rPr lang="zh-CN" altLang="en-US" sz="1400" dirty="0" smtClean="0">
                <a:latin typeface="+mn-ea"/>
                <a:ea typeface="+mn-ea"/>
                <a:sym typeface="+mn-ea"/>
              </a:rPr>
              <a:t>、库存：连续八周累库，累库量</a:t>
            </a:r>
            <a:r>
              <a:rPr lang="en-US" altLang="zh-CN" sz="1400" dirty="0" smtClean="0">
                <a:latin typeface="+mn-ea"/>
                <a:ea typeface="+mn-ea"/>
                <a:sym typeface="+mn-ea"/>
              </a:rPr>
              <a:t>23.3</a:t>
            </a:r>
            <a:r>
              <a:rPr lang="zh-CN" altLang="en-US" sz="1400" dirty="0" smtClean="0">
                <a:latin typeface="+mn-ea"/>
                <a:ea typeface="+mn-ea"/>
                <a:sym typeface="+mn-ea"/>
              </a:rPr>
              <a:t>万吨，周度累库</a:t>
            </a:r>
            <a:r>
              <a:rPr lang="en-US" altLang="zh-CN" sz="1400" dirty="0" smtClean="0">
                <a:latin typeface="+mn-ea"/>
                <a:ea typeface="+mn-ea"/>
                <a:sym typeface="+mn-ea"/>
              </a:rPr>
              <a:t>2.5</a:t>
            </a:r>
            <a:r>
              <a:rPr lang="zh-CN" altLang="en-US" sz="1400" dirty="0" smtClean="0">
                <a:latin typeface="+mn-ea"/>
                <a:ea typeface="+mn-ea"/>
                <a:sym typeface="+mn-ea"/>
              </a:rPr>
              <a:t>万吨，环比</a:t>
            </a:r>
            <a:r>
              <a:rPr lang="zh-CN" sz="1400" dirty="0" smtClean="0">
                <a:latin typeface="+mn-ea"/>
                <a:ea typeface="+mn-ea"/>
                <a:sym typeface="+mn-ea"/>
              </a:rPr>
              <a:t>减少</a:t>
            </a:r>
            <a:r>
              <a:rPr lang="en-US" altLang="zh-CN" sz="1400" dirty="0" smtClean="0">
                <a:latin typeface="+mn-ea"/>
                <a:ea typeface="+mn-ea"/>
                <a:sym typeface="+mn-ea"/>
              </a:rPr>
              <a:t>4.5</a:t>
            </a:r>
            <a:r>
              <a:rPr lang="zh-CN" altLang="en-US" sz="1400" dirty="0" smtClean="0">
                <a:latin typeface="+mn-ea"/>
                <a:ea typeface="+mn-ea"/>
                <a:sym typeface="+mn-ea"/>
              </a:rPr>
              <a:t>万吨。后续累库预计会放缓，价格大幅下跌后下游有接货动力，另外本月抛储基本结束。</a:t>
            </a:r>
            <a:endParaRPr lang="zh-CN" altLang="en-US" sz="1400" dirty="0" smtClean="0">
              <a:latin typeface="+mn-ea"/>
              <a:ea typeface="+mn-ea"/>
              <a:sym typeface="+mn-ea"/>
            </a:endParaRPr>
          </a:p>
          <a:p>
            <a:r>
              <a:rPr lang="en-US" altLang="zh-CN" sz="1400" dirty="0" smtClean="0">
                <a:latin typeface="+mn-ea"/>
                <a:ea typeface="+mn-ea"/>
                <a:sym typeface="+mn-ea"/>
              </a:rPr>
              <a:t>4</a:t>
            </a:r>
            <a:r>
              <a:rPr lang="zh-CN" altLang="en-US" sz="1400" dirty="0" smtClean="0">
                <a:latin typeface="+mn-ea"/>
                <a:ea typeface="+mn-ea"/>
                <a:sym typeface="+mn-ea"/>
              </a:rPr>
              <a:t>、逻辑：供给收缩下，库存仍上升，说明需求疲软，减产是合理的，电解铝利润理应维持低位，成本端看煤价，煤价不企稳，成本支撑逻辑较弱。</a:t>
            </a:r>
            <a:endParaRPr lang="en-US" altLang="zh-CN" sz="1400" dirty="0">
              <a:latin typeface="+mn-ea"/>
              <a:ea typeface="+mn-ea"/>
            </a:endParaRPr>
          </a:p>
          <a:p>
            <a:endParaRPr lang="en-US" altLang="zh-CN" sz="1400" dirty="0" smtClean="0">
              <a:latin typeface="+mn-ea"/>
              <a:ea typeface="+mn-ea"/>
            </a:endParaRPr>
          </a:p>
          <a:p>
            <a:r>
              <a:rPr lang="zh-CN" altLang="en-US" sz="1400" b="1" dirty="0" smtClean="0">
                <a:solidFill>
                  <a:srgbClr val="EC6000"/>
                </a:solidFill>
                <a:latin typeface="+mn-ea"/>
                <a:ea typeface="+mn-ea"/>
              </a:rPr>
              <a:t>策略：</a:t>
            </a:r>
            <a:r>
              <a:rPr lang="en-US" altLang="zh-CN" sz="1400" dirty="0" smtClean="0">
                <a:latin typeface="+mn-ea"/>
                <a:ea typeface="+mn-ea"/>
                <a:sym typeface="+mn-ea"/>
              </a:rPr>
              <a:t>1</a:t>
            </a:r>
            <a:r>
              <a:rPr lang="zh-CN" altLang="en-US" sz="1400" dirty="0" smtClean="0">
                <a:latin typeface="+mn-ea"/>
                <a:ea typeface="+mn-ea"/>
                <a:sym typeface="+mn-ea"/>
              </a:rPr>
              <a:t>、单边：观望或区间操作</a:t>
            </a:r>
            <a:r>
              <a:rPr lang="en-US" altLang="zh-CN" sz="1400" dirty="0" smtClean="0">
                <a:latin typeface="+mn-ea"/>
                <a:ea typeface="+mn-ea"/>
                <a:sym typeface="+mn-ea"/>
              </a:rPr>
              <a:t>19000-21500</a:t>
            </a:r>
            <a:r>
              <a:rPr lang="zh-CN" altLang="en-US" sz="1400" dirty="0" smtClean="0">
                <a:latin typeface="+mn-ea"/>
                <a:ea typeface="+mn-ea"/>
                <a:sym typeface="+mn-ea"/>
              </a:rPr>
              <a:t>元</a:t>
            </a:r>
            <a:r>
              <a:rPr lang="en-US" altLang="zh-CN" sz="1400" dirty="0" smtClean="0">
                <a:latin typeface="+mn-ea"/>
                <a:ea typeface="+mn-ea"/>
                <a:sym typeface="+mn-ea"/>
              </a:rPr>
              <a:t>/</a:t>
            </a:r>
            <a:r>
              <a:rPr lang="zh-CN" altLang="en-US" sz="1400" dirty="0" smtClean="0">
                <a:latin typeface="+mn-ea"/>
                <a:ea typeface="+mn-ea"/>
                <a:sym typeface="+mn-ea"/>
              </a:rPr>
              <a:t>吨；</a:t>
            </a:r>
            <a:r>
              <a:rPr lang="en-US" altLang="zh-CN" sz="1400" dirty="0" smtClean="0">
                <a:latin typeface="+mn-ea"/>
                <a:ea typeface="+mn-ea"/>
                <a:sym typeface="+mn-ea"/>
              </a:rPr>
              <a:t>2</a:t>
            </a:r>
            <a:r>
              <a:rPr lang="zh-CN" altLang="en-US" sz="1400" dirty="0" smtClean="0">
                <a:latin typeface="+mn-ea"/>
                <a:ea typeface="+mn-ea"/>
                <a:sym typeface="+mn-ea"/>
              </a:rPr>
              <a:t>、跨期：</a:t>
            </a:r>
            <a:r>
              <a:rPr lang="en-US" altLang="zh-CN" sz="1400" dirty="0" smtClean="0">
                <a:latin typeface="+mn-ea"/>
                <a:ea typeface="+mn-ea"/>
                <a:sym typeface="+mn-ea"/>
              </a:rPr>
              <a:t>11-12</a:t>
            </a:r>
            <a:r>
              <a:rPr lang="zh-CN" altLang="en-US" sz="1400" dirty="0" smtClean="0">
                <a:latin typeface="+mn-ea"/>
                <a:ea typeface="+mn-ea"/>
                <a:sym typeface="+mn-ea"/>
              </a:rPr>
              <a:t>反套或</a:t>
            </a:r>
            <a:r>
              <a:rPr lang="en-US" altLang="zh-CN" sz="1400" dirty="0" smtClean="0">
                <a:latin typeface="+mn-ea"/>
                <a:ea typeface="+mn-ea"/>
                <a:sym typeface="+mn-ea"/>
              </a:rPr>
              <a:t>12-1</a:t>
            </a:r>
            <a:r>
              <a:rPr lang="zh-CN" altLang="en-US" sz="1400" dirty="0" smtClean="0">
                <a:latin typeface="+mn-ea"/>
                <a:ea typeface="+mn-ea"/>
                <a:sym typeface="+mn-ea"/>
              </a:rPr>
              <a:t>正套</a:t>
            </a:r>
            <a:endParaRPr lang="en-US" altLang="zh-CN" sz="1400" b="1" dirty="0" smtClean="0">
              <a:solidFill>
                <a:srgbClr val="FF9900"/>
              </a:solidFill>
              <a:latin typeface="+mn-ea"/>
              <a:ea typeface="+mn-ea"/>
            </a:endParaRPr>
          </a:p>
          <a:p>
            <a:endParaRPr lang="zh-CN" altLang="en-US" sz="1400" b="1" dirty="0" smtClean="0">
              <a:solidFill>
                <a:srgbClr val="EC6000"/>
              </a:solidFill>
              <a:latin typeface="+mn-ea"/>
              <a:ea typeface="+mn-ea"/>
              <a:sym typeface="+mn-ea"/>
            </a:endParaRPr>
          </a:p>
          <a:p>
            <a:r>
              <a:rPr lang="zh-CN" altLang="en-US" sz="1400" b="1" dirty="0" smtClean="0">
                <a:solidFill>
                  <a:srgbClr val="EC6000"/>
                </a:solidFill>
                <a:latin typeface="+mn-ea"/>
                <a:ea typeface="+mn-ea"/>
                <a:sym typeface="+mn-ea"/>
              </a:rPr>
              <a:t>风险</a:t>
            </a:r>
            <a:r>
              <a:rPr lang="zh-CN" altLang="en-US" sz="1400" b="1" dirty="0">
                <a:solidFill>
                  <a:srgbClr val="EC6000"/>
                </a:solidFill>
                <a:latin typeface="+mn-ea"/>
                <a:ea typeface="+mn-ea"/>
                <a:sym typeface="+mn-ea"/>
              </a:rPr>
              <a:t>：</a:t>
            </a:r>
            <a:r>
              <a:rPr lang="en-US" altLang="zh-CN" sz="1400" dirty="0" smtClean="0">
                <a:latin typeface="+mn-ea"/>
                <a:ea typeface="+mn-ea"/>
                <a:sym typeface="+mn-ea"/>
              </a:rPr>
              <a:t>12月消费不及预期</a:t>
            </a:r>
            <a:endParaRPr lang="en-US" altLang="zh-CN" sz="1400" dirty="0" smtClean="0">
              <a:latin typeface="+mn-ea"/>
              <a:ea typeface="+mn-ea"/>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179512" y="836712"/>
            <a:ext cx="6821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zh-CN" sz="2400" b="1" dirty="0" smtClean="0">
                <a:solidFill>
                  <a:srgbClr val="EC6000"/>
                </a:solidFill>
                <a:latin typeface="+mn-ea"/>
                <a:ea typeface="+mn-ea"/>
                <a:cs typeface="黑体" panose="02010609060101010101" pitchFamily="49" charset="-122"/>
              </a:rPr>
              <a:t>1.2 </a:t>
            </a:r>
            <a:r>
              <a:rPr lang="zh-CN" altLang="en-US" sz="2400" b="1" dirty="0" smtClean="0">
                <a:solidFill>
                  <a:srgbClr val="EC6000"/>
                </a:solidFill>
                <a:latin typeface="+mn-ea"/>
                <a:ea typeface="+mn-ea"/>
                <a:cs typeface="黑体" panose="02010609060101010101" pitchFamily="49" charset="-122"/>
              </a:rPr>
              <a:t>基本面要素</a:t>
            </a:r>
            <a:endParaRPr lang="en-US" altLang="ja-JP" sz="2400" b="1" dirty="0">
              <a:solidFill>
                <a:srgbClr val="EC6000"/>
              </a:solidFill>
              <a:latin typeface="+mn-ea"/>
              <a:ea typeface="+mn-ea"/>
              <a:cs typeface="黑体" panose="02010609060101010101" pitchFamily="49" charset="-122"/>
            </a:endParaRPr>
          </a:p>
        </p:txBody>
      </p:sp>
      <p:graphicFrame>
        <p:nvGraphicFramePr>
          <p:cNvPr id="3" name="内容占位符 3"/>
          <p:cNvGraphicFramePr>
            <a:graphicFrameLocks noGrp="1"/>
          </p:cNvGraphicFramePr>
          <p:nvPr>
            <p:ph idx="1"/>
          </p:nvPr>
        </p:nvGraphicFramePr>
        <p:xfrm>
          <a:off x="467544" y="2060848"/>
          <a:ext cx="8435340" cy="2801130"/>
        </p:xfrm>
        <a:graphic>
          <a:graphicData uri="http://schemas.openxmlformats.org/drawingml/2006/table">
            <a:tbl>
              <a:tblPr firstRow="1" bandRow="1">
                <a:tableStyleId>{5C22544A-7EE6-4342-B048-85BDC9FD1C3A}</a:tableStyleId>
              </a:tblPr>
              <a:tblGrid>
                <a:gridCol w="1765933"/>
                <a:gridCol w="5237870"/>
                <a:gridCol w="1431477"/>
              </a:tblGrid>
              <a:tr h="399220">
                <a:tc>
                  <a:txBody>
                    <a:bodyPr/>
                    <a:lstStyle/>
                    <a:p>
                      <a:pPr algn="ctr"/>
                      <a:r>
                        <a:rPr lang="zh-CN" altLang="en-US" sz="1400" dirty="0">
                          <a:solidFill>
                            <a:schemeClr val="tx1"/>
                          </a:solidFill>
                          <a:latin typeface="等线" panose="02010600030101010101" pitchFamily="2" charset="-122"/>
                          <a:ea typeface="等线" panose="02010600030101010101" pitchFamily="2" charset="-122"/>
                        </a:rPr>
                        <a:t>指标</a:t>
                      </a:r>
                      <a:endParaRPr lang="zh-CN" altLang="en-US" sz="1400" dirty="0">
                        <a:solidFill>
                          <a:schemeClr val="tx1"/>
                        </a:solidFill>
                        <a:latin typeface="等线" panose="02010600030101010101" pitchFamily="2" charset="-122"/>
                        <a:ea typeface="等线" panose="02010600030101010101" pitchFamily="2" charset="-122"/>
                      </a:endParaRPr>
                    </a:p>
                  </a:txBody>
                  <a:tcPr>
                    <a:solidFill>
                      <a:srgbClr val="F39464"/>
                    </a:solidFill>
                  </a:tcPr>
                </a:tc>
                <a:tc>
                  <a:txBody>
                    <a:bodyPr/>
                    <a:lstStyle/>
                    <a:p>
                      <a:pPr algn="ctr"/>
                      <a:r>
                        <a:rPr lang="zh-CN" altLang="en-US" sz="1400" dirty="0" smtClean="0">
                          <a:solidFill>
                            <a:schemeClr val="tx1"/>
                          </a:solidFill>
                          <a:latin typeface="等线" panose="02010600030101010101" pitchFamily="2" charset="-122"/>
                          <a:ea typeface="等线" panose="02010600030101010101" pitchFamily="2" charset="-122"/>
                        </a:rPr>
                        <a:t>变化</a:t>
                      </a:r>
                      <a:endParaRPr lang="zh-CN" altLang="en-US" sz="1400" dirty="0">
                        <a:solidFill>
                          <a:schemeClr val="tx1"/>
                        </a:solidFill>
                        <a:latin typeface="等线" panose="02010600030101010101" pitchFamily="2" charset="-122"/>
                        <a:ea typeface="等线" panose="02010600030101010101" pitchFamily="2" charset="-122"/>
                      </a:endParaRPr>
                    </a:p>
                  </a:txBody>
                  <a:tcPr>
                    <a:solidFill>
                      <a:srgbClr val="F39464"/>
                    </a:solidFill>
                  </a:tcPr>
                </a:tc>
                <a:tc>
                  <a:txBody>
                    <a:bodyPr/>
                    <a:lstStyle/>
                    <a:p>
                      <a:pPr algn="ctr"/>
                      <a:r>
                        <a:rPr lang="zh-CN" altLang="en-US" sz="1400" dirty="0">
                          <a:solidFill>
                            <a:schemeClr val="tx1"/>
                          </a:solidFill>
                          <a:latin typeface="等线" panose="02010600030101010101" pitchFamily="2" charset="-122"/>
                          <a:ea typeface="等线" panose="02010600030101010101" pitchFamily="2" charset="-122"/>
                        </a:rPr>
                        <a:t>驱动</a:t>
                      </a:r>
                      <a:endParaRPr lang="zh-CN" altLang="en-US" sz="1400" dirty="0">
                        <a:solidFill>
                          <a:schemeClr val="tx1"/>
                        </a:solidFill>
                        <a:latin typeface="等线" panose="02010600030101010101" pitchFamily="2" charset="-122"/>
                        <a:ea typeface="等线" panose="02010600030101010101" pitchFamily="2" charset="-122"/>
                      </a:endParaRPr>
                    </a:p>
                  </a:txBody>
                  <a:tcPr>
                    <a:solidFill>
                      <a:srgbClr val="F39464"/>
                    </a:solidFill>
                  </a:tcPr>
                </a:tc>
              </a:tr>
              <a:tr h="464820">
                <a:tc>
                  <a:txBody>
                    <a:bodyPr/>
                    <a:lstStyle/>
                    <a:p>
                      <a:pPr algn="ctr"/>
                      <a:r>
                        <a:rPr lang="zh-CN" altLang="en-US" sz="1400" dirty="0" smtClean="0">
                          <a:latin typeface="等线" panose="02010600030101010101" pitchFamily="2" charset="-122"/>
                          <a:ea typeface="等线" panose="02010600030101010101" pitchFamily="2" charset="-122"/>
                        </a:rPr>
                        <a:t>基差</a:t>
                      </a:r>
                      <a:endParaRPr lang="zh-CN" altLang="en-US" sz="1400" dirty="0">
                        <a:latin typeface="等线" panose="02010600030101010101" pitchFamily="2" charset="-122"/>
                        <a:ea typeface="等线" panose="02010600030101010101" pitchFamily="2" charset="-122"/>
                      </a:endParaRPr>
                    </a:p>
                  </a:txBody>
                  <a:tcPr/>
                </a:tc>
                <a:tc>
                  <a:txBody>
                    <a:bodyPr/>
                    <a:lstStyle/>
                    <a:p>
                      <a:pPr algn="ctr">
                        <a:lnSpc>
                          <a:spcPct val="150000"/>
                        </a:lnSpc>
                      </a:pPr>
                      <a:r>
                        <a:rPr lang="zh-CN" altLang="en-US" sz="1400" dirty="0" smtClean="0">
                          <a:latin typeface="等线" panose="02010600030101010101" pitchFamily="2" charset="-122"/>
                          <a:ea typeface="等线" panose="02010600030101010101" pitchFamily="2" charset="-122"/>
                        </a:rPr>
                        <a:t>贴水</a:t>
                      </a:r>
                      <a:r>
                        <a:rPr lang="en-US" altLang="zh-CN" sz="1400" dirty="0" smtClean="0">
                          <a:latin typeface="等线" panose="02010600030101010101" pitchFamily="2" charset="-122"/>
                          <a:ea typeface="等线" panose="02010600030101010101" pitchFamily="2" charset="-122"/>
                        </a:rPr>
                        <a:t>60</a:t>
                      </a:r>
                      <a:r>
                        <a:rPr lang="zh-CN" altLang="en-US" sz="1400" dirty="0" smtClean="0">
                          <a:latin typeface="等线" panose="02010600030101010101" pitchFamily="2" charset="-122"/>
                          <a:ea typeface="等线" panose="02010600030101010101" pitchFamily="2" charset="-122"/>
                        </a:rPr>
                        <a:t>元</a:t>
                      </a:r>
                      <a:r>
                        <a:rPr lang="en-US" altLang="zh-CN" sz="1400" dirty="0" smtClean="0">
                          <a:latin typeface="等线" panose="02010600030101010101" pitchFamily="2" charset="-122"/>
                          <a:ea typeface="等线" panose="02010600030101010101" pitchFamily="2" charset="-122"/>
                        </a:rPr>
                        <a:t>/</a:t>
                      </a:r>
                      <a:r>
                        <a:rPr lang="zh-CN" altLang="en-US" sz="1400" dirty="0" smtClean="0">
                          <a:latin typeface="等线" panose="02010600030101010101" pitchFamily="2" charset="-122"/>
                          <a:ea typeface="等线" panose="02010600030101010101" pitchFamily="2" charset="-122"/>
                        </a:rPr>
                        <a:t>吨，周环比</a:t>
                      </a:r>
                      <a:r>
                        <a:rPr lang="en-US" altLang="zh-CN" sz="1400" dirty="0" smtClean="0">
                          <a:latin typeface="等线" panose="02010600030101010101" pitchFamily="2" charset="-122"/>
                          <a:ea typeface="等线" panose="02010600030101010101" pitchFamily="2" charset="-122"/>
                        </a:rPr>
                        <a:t>+30</a:t>
                      </a:r>
                      <a:endParaRPr lang="en-US" altLang="zh-CN" sz="1400" dirty="0" smtClean="0">
                        <a:latin typeface="等线" panose="02010600030101010101" pitchFamily="2" charset="-122"/>
                        <a:ea typeface="等线" panose="02010600030101010101" pitchFamily="2" charset="-122"/>
                      </a:endParaRPr>
                    </a:p>
                  </a:txBody>
                  <a:tcPr/>
                </a:tc>
                <a:tc>
                  <a:txBody>
                    <a:bodyPr/>
                    <a:lstStyle/>
                    <a:p>
                      <a:pPr marL="0" algn="ctr" defTabSz="914400" rtl="0" eaLnBrk="1" fontAlgn="ctr" latinLnBrk="0" hangingPunct="1"/>
                      <a:r>
                        <a:rPr lang="zh-CN" altLang="en-US" sz="1400" kern="1200" dirty="0" smtClean="0">
                          <a:solidFill>
                            <a:schemeClr val="dk1"/>
                          </a:solidFill>
                          <a:latin typeface="等线" panose="02010600030101010101" pitchFamily="2" charset="-122"/>
                          <a:ea typeface="等线" panose="02010600030101010101" pitchFamily="2" charset="-122"/>
                          <a:cs typeface="+mn-cs"/>
                        </a:rPr>
                        <a:t>中性</a:t>
                      </a:r>
                      <a:endParaRPr lang="zh-CN" altLang="en-US" sz="1400" kern="1200" dirty="0" smtClean="0">
                        <a:solidFill>
                          <a:schemeClr val="dk1"/>
                        </a:solidFill>
                        <a:latin typeface="等线" panose="02010600030101010101" pitchFamily="2" charset="-122"/>
                        <a:ea typeface="等线" panose="02010600030101010101" pitchFamily="2" charset="-122"/>
                        <a:cs typeface="+mn-cs"/>
                      </a:endParaRPr>
                    </a:p>
                  </a:txBody>
                  <a:tcPr marL="0" marR="0" marT="0" marB="0" anchor="ctr"/>
                </a:tc>
              </a:tr>
              <a:tr h="425696">
                <a:tc>
                  <a:txBody>
                    <a:bodyPr/>
                    <a:lstStyle/>
                    <a:p>
                      <a:pPr algn="ctr"/>
                      <a:r>
                        <a:rPr lang="zh-CN" altLang="en-US" sz="1400" dirty="0">
                          <a:latin typeface="等线" panose="02010600030101010101" pitchFamily="2" charset="-122"/>
                          <a:ea typeface="等线" panose="02010600030101010101" pitchFamily="2" charset="-122"/>
                        </a:rPr>
                        <a:t>供应</a:t>
                      </a:r>
                      <a:endParaRPr lang="zh-CN" altLang="en-US" sz="1400" dirty="0">
                        <a:latin typeface="等线" panose="02010600030101010101" pitchFamily="2" charset="-122"/>
                        <a:ea typeface="等线" panose="02010600030101010101" pitchFamily="2" charset="-122"/>
                      </a:endParaRPr>
                    </a:p>
                  </a:txBody>
                  <a:tcPr/>
                </a:tc>
                <a:tc>
                  <a:txBody>
                    <a:bodyPr/>
                    <a:lstStyle/>
                    <a:p>
                      <a:pPr algn="ctr">
                        <a:lnSpc>
                          <a:spcPct val="150000"/>
                        </a:lnSpc>
                      </a:pPr>
                      <a:r>
                        <a:rPr lang="zh-CN" altLang="en-US" sz="1400" dirty="0" smtClean="0">
                          <a:latin typeface="等线" panose="02010600030101010101" pitchFamily="2" charset="-122"/>
                          <a:ea typeface="等线" panose="02010600030101010101" pitchFamily="2" charset="-122"/>
                        </a:rPr>
                        <a:t>周度运行产能</a:t>
                      </a:r>
                      <a:r>
                        <a:rPr lang="zh-CN" sz="1400" dirty="0" smtClean="0">
                          <a:latin typeface="等线" panose="02010600030101010101" pitchFamily="2" charset="-122"/>
                          <a:ea typeface="等线" panose="02010600030101010101" pitchFamily="2" charset="-122"/>
                        </a:rPr>
                        <a:t>继续减少</a:t>
                      </a:r>
                      <a:endParaRPr lang="zh-CN" sz="1400" dirty="0" smtClean="0">
                        <a:latin typeface="等线" panose="02010600030101010101" pitchFamily="2" charset="-122"/>
                        <a:ea typeface="等线" panose="02010600030101010101" pitchFamily="2"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中性偏多</a:t>
                      </a:r>
                      <a:endParaRPr lang="zh-CN" altLang="en-US" sz="1400" kern="1200" dirty="0" smtClean="0">
                        <a:solidFill>
                          <a:schemeClr val="dk1"/>
                        </a:solidFill>
                        <a:latin typeface="等线" panose="02010600030101010101" pitchFamily="2" charset="-122"/>
                        <a:ea typeface="等线" panose="02010600030101010101" pitchFamily="2" charset="-122"/>
                        <a:cs typeface="+mn-cs"/>
                      </a:endParaRPr>
                    </a:p>
                  </a:txBody>
                  <a:tcPr/>
                </a:tc>
              </a:tr>
              <a:tr h="510408">
                <a:tc>
                  <a:txBody>
                    <a:bodyPr/>
                    <a:lstStyle/>
                    <a:p>
                      <a:pPr algn="ctr"/>
                      <a:r>
                        <a:rPr lang="zh-CN" altLang="en-US" sz="1400" dirty="0">
                          <a:latin typeface="等线" panose="02010600030101010101" pitchFamily="2" charset="-122"/>
                          <a:ea typeface="等线" panose="02010600030101010101" pitchFamily="2" charset="-122"/>
                        </a:rPr>
                        <a:t>需求</a:t>
                      </a:r>
                      <a:endParaRPr lang="zh-CN" altLang="en-US" sz="1400" dirty="0">
                        <a:latin typeface="等线" panose="02010600030101010101" pitchFamily="2" charset="-122"/>
                        <a:ea typeface="等线" panose="02010600030101010101" pitchFamily="2" charset="-122"/>
                      </a:endParaRPr>
                    </a:p>
                  </a:txBody>
                  <a:tcPr/>
                </a:tc>
                <a:tc>
                  <a:txBody>
                    <a:bodyPr/>
                    <a:lstStyle/>
                    <a:p>
                      <a:pPr algn="ctr">
                        <a:lnSpc>
                          <a:spcPct val="150000"/>
                        </a:lnSpc>
                      </a:pPr>
                      <a:r>
                        <a:rPr lang="zh-CN" altLang="en-US" sz="1400" dirty="0" smtClean="0">
                          <a:latin typeface="等线" panose="02010600030101010101" pitchFamily="2" charset="-122"/>
                          <a:ea typeface="等线" panose="02010600030101010101" pitchFamily="2" charset="-122"/>
                          <a:sym typeface="+mn-ea"/>
                        </a:rPr>
                        <a:t>周度开工率下降</a:t>
                      </a:r>
                      <a:r>
                        <a:rPr lang="en-US" altLang="zh-CN" sz="1400" dirty="0" smtClean="0">
                          <a:latin typeface="等线" panose="02010600030101010101" pitchFamily="2" charset="-122"/>
                          <a:ea typeface="等线" panose="02010600030101010101" pitchFamily="2" charset="-122"/>
                          <a:sym typeface="+mn-ea"/>
                        </a:rPr>
                        <a:t>0.5%</a:t>
                      </a:r>
                      <a:endParaRPr lang="en-US" altLang="zh-CN" sz="1400" dirty="0" smtClean="0">
                        <a:latin typeface="等线" panose="02010600030101010101" pitchFamily="2" charset="-122"/>
                        <a:ea typeface="等线" panose="02010600030101010101" pitchFamily="2" charset="-122"/>
                        <a:sym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中性偏空</a:t>
                      </a:r>
                      <a:endParaRPr lang="zh-CN" altLang="en-US" sz="1400" kern="1200" dirty="0" smtClean="0">
                        <a:solidFill>
                          <a:schemeClr val="dk1"/>
                        </a:solidFill>
                        <a:latin typeface="等线" panose="02010600030101010101" pitchFamily="2" charset="-122"/>
                        <a:ea typeface="等线" panose="02010600030101010101" pitchFamily="2" charset="-122"/>
                        <a:cs typeface="+mn-cs"/>
                      </a:endParaRPr>
                    </a:p>
                  </a:txBody>
                  <a:tcPr/>
                </a:tc>
              </a:tr>
              <a:tr h="520700">
                <a:tc>
                  <a:txBody>
                    <a:bodyPr/>
                    <a:lstStyle/>
                    <a:p>
                      <a:pPr algn="ctr"/>
                      <a:r>
                        <a:rPr lang="zh-CN" altLang="en-US" sz="1400" dirty="0">
                          <a:latin typeface="等线" panose="02010600030101010101" pitchFamily="2" charset="-122"/>
                          <a:ea typeface="等线" panose="02010600030101010101" pitchFamily="2" charset="-122"/>
                        </a:rPr>
                        <a:t>库存</a:t>
                      </a:r>
                      <a:endParaRPr lang="zh-CN" altLang="en-US" sz="1400" dirty="0">
                        <a:latin typeface="等线" panose="02010600030101010101" pitchFamily="2" charset="-122"/>
                        <a:ea typeface="等线" panose="02010600030101010101" pitchFamily="2" charset="-122"/>
                      </a:endParaRPr>
                    </a:p>
                  </a:txBody>
                  <a:tcPr/>
                </a:tc>
                <a:tc>
                  <a:txBody>
                    <a:bodyPr/>
                    <a:lstStyle/>
                    <a:p>
                      <a:pPr algn="ctr">
                        <a:lnSpc>
                          <a:spcPct val="150000"/>
                        </a:lnSpc>
                      </a:pPr>
                      <a:r>
                        <a:rPr lang="zh-CN" altLang="en-US" sz="1400" dirty="0" smtClean="0">
                          <a:latin typeface="等线" panose="02010600030101010101" pitchFamily="2" charset="-122"/>
                          <a:ea typeface="等线" panose="02010600030101010101" pitchFamily="2" charset="-122"/>
                        </a:rPr>
                        <a:t>本周上升</a:t>
                      </a:r>
                      <a:r>
                        <a:rPr lang="en-US" altLang="zh-CN" sz="1400" dirty="0" smtClean="0">
                          <a:latin typeface="等线" panose="02010600030101010101" pitchFamily="2" charset="-122"/>
                          <a:ea typeface="等线" panose="02010600030101010101" pitchFamily="2" charset="-122"/>
                        </a:rPr>
                        <a:t>2.5</a:t>
                      </a:r>
                      <a:r>
                        <a:rPr lang="zh-CN" altLang="en-US" sz="1400" dirty="0" smtClean="0">
                          <a:latin typeface="等线" panose="02010600030101010101" pitchFamily="2" charset="-122"/>
                          <a:ea typeface="等线" panose="02010600030101010101" pitchFamily="2" charset="-122"/>
                        </a:rPr>
                        <a:t>万吨</a:t>
                      </a:r>
                      <a:endParaRPr lang="zh-CN" altLang="en-US" sz="1400" dirty="0" smtClean="0">
                        <a:latin typeface="等线" panose="02010600030101010101" pitchFamily="2" charset="-122"/>
                        <a:ea typeface="等线" panose="02010600030101010101" pitchFamily="2" charset="-122"/>
                      </a:endParaRPr>
                    </a:p>
                  </a:txBody>
                  <a:tcPr/>
                </a:tc>
                <a:tc>
                  <a:txBody>
                    <a:bodyPr/>
                    <a:lstStyle/>
                    <a:p>
                      <a:pPr algn="ctr"/>
                      <a:r>
                        <a:rPr lang="zh-CN" altLang="en-US" sz="1400" dirty="0" smtClean="0">
                          <a:latin typeface="等线" panose="02010600030101010101" pitchFamily="2" charset="-122"/>
                          <a:ea typeface="等线" panose="02010600030101010101" pitchFamily="2" charset="-122"/>
                        </a:rPr>
                        <a:t>中性偏空</a:t>
                      </a:r>
                      <a:endParaRPr lang="zh-CN" altLang="en-US" sz="1400" dirty="0" smtClean="0">
                        <a:latin typeface="等线" panose="02010600030101010101" pitchFamily="2" charset="-122"/>
                        <a:ea typeface="等线" panose="02010600030101010101" pitchFamily="2" charset="-122"/>
                      </a:endParaRPr>
                    </a:p>
                  </a:txBody>
                  <a:tcPr/>
                </a:tc>
              </a:tr>
              <a:tr h="480286">
                <a:tc>
                  <a:txBody>
                    <a:bodyPr/>
                    <a:lstStyle/>
                    <a:p>
                      <a:pPr algn="ctr"/>
                      <a:r>
                        <a:rPr lang="zh-CN" altLang="en-US" sz="1400" dirty="0" smtClean="0">
                          <a:latin typeface="等线" panose="02010600030101010101" pitchFamily="2" charset="-122"/>
                          <a:ea typeface="等线" panose="02010600030101010101" pitchFamily="2" charset="-122"/>
                        </a:rPr>
                        <a:t>利润</a:t>
                      </a:r>
                      <a:endParaRPr lang="zh-CN" altLang="en-US" sz="1400" dirty="0">
                        <a:latin typeface="等线" panose="02010600030101010101" pitchFamily="2" charset="-122"/>
                        <a:ea typeface="等线" panose="02010600030101010101" pitchFamily="2" charset="-122"/>
                      </a:endParaRPr>
                    </a:p>
                  </a:txBody>
                  <a:tcPr/>
                </a:tc>
                <a:tc>
                  <a:txBody>
                    <a:bodyPr/>
                    <a:lstStyle/>
                    <a:p>
                      <a:pPr algn="ctr">
                        <a:lnSpc>
                          <a:spcPct val="150000"/>
                        </a:lnSpc>
                      </a:pPr>
                      <a:r>
                        <a:rPr lang="zh-CN" altLang="en-US" sz="1400" dirty="0" smtClean="0">
                          <a:latin typeface="等线" panose="02010600030101010101" pitchFamily="2" charset="-122"/>
                          <a:ea typeface="等线" panose="02010600030101010101" pitchFamily="2" charset="-122"/>
                        </a:rPr>
                        <a:t>完全成本冶炼利润回落至</a:t>
                      </a:r>
                      <a:r>
                        <a:rPr lang="en-US" altLang="zh-CN" sz="1400" dirty="0" smtClean="0">
                          <a:latin typeface="等线" panose="02010600030101010101" pitchFamily="2" charset="-122"/>
                          <a:ea typeface="等线" panose="02010600030101010101" pitchFamily="2" charset="-122"/>
                        </a:rPr>
                        <a:t>200</a:t>
                      </a:r>
                      <a:r>
                        <a:rPr lang="zh-CN" altLang="en-US" sz="1400" dirty="0" smtClean="0">
                          <a:latin typeface="等线" panose="02010600030101010101" pitchFamily="2" charset="-122"/>
                          <a:ea typeface="等线" panose="02010600030101010101" pitchFamily="2" charset="-122"/>
                        </a:rPr>
                        <a:t>元</a:t>
                      </a:r>
                      <a:r>
                        <a:rPr lang="en-US" altLang="zh-CN" sz="1400" dirty="0" smtClean="0">
                          <a:latin typeface="等线" panose="02010600030101010101" pitchFamily="2" charset="-122"/>
                          <a:ea typeface="等线" panose="02010600030101010101" pitchFamily="2" charset="-122"/>
                        </a:rPr>
                        <a:t>/</a:t>
                      </a:r>
                      <a:r>
                        <a:rPr lang="zh-CN" altLang="en-US" sz="1400" dirty="0" smtClean="0">
                          <a:latin typeface="等线" panose="02010600030101010101" pitchFamily="2" charset="-122"/>
                          <a:ea typeface="等线" panose="02010600030101010101" pitchFamily="2" charset="-122"/>
                        </a:rPr>
                        <a:t>吨附近</a:t>
                      </a:r>
                      <a:endParaRPr lang="zh-CN" altLang="en-US" sz="1400" dirty="0" smtClean="0">
                        <a:latin typeface="等线" panose="02010600030101010101" pitchFamily="2" charset="-122"/>
                        <a:ea typeface="等线" panose="02010600030101010101" pitchFamily="2"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中性偏多</a:t>
                      </a:r>
                      <a:endParaRPr lang="zh-CN" altLang="en-US" sz="1400" kern="1200" dirty="0" smtClean="0">
                        <a:solidFill>
                          <a:schemeClr val="dk1"/>
                        </a:solidFill>
                        <a:latin typeface="等线" panose="02010600030101010101" pitchFamily="2" charset="-122"/>
                        <a:ea typeface="等线" panose="02010600030101010101" pitchFamily="2" charset="-122"/>
                        <a:cs typeface="+mn-cs"/>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107504" y="836712"/>
            <a:ext cx="6821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zh-CN" sz="2400" b="1" dirty="0" smtClean="0">
                <a:solidFill>
                  <a:srgbClr val="EC6000"/>
                </a:solidFill>
                <a:latin typeface="+mn-ea"/>
                <a:ea typeface="+mn-ea"/>
                <a:cs typeface="黑体" panose="02010609060101010101" pitchFamily="49" charset="-122"/>
              </a:rPr>
              <a:t>1.3 </a:t>
            </a:r>
            <a:r>
              <a:rPr lang="zh-CN" altLang="en-US" sz="2400" b="1" dirty="0" smtClean="0">
                <a:solidFill>
                  <a:srgbClr val="EC6000"/>
                </a:solidFill>
                <a:latin typeface="+mn-ea"/>
                <a:ea typeface="+mn-ea"/>
                <a:cs typeface="黑体" panose="02010609060101010101" pitchFamily="49" charset="-122"/>
              </a:rPr>
              <a:t>多空矛盾对比</a:t>
            </a:r>
            <a:endParaRPr lang="en-US" altLang="ja-JP" sz="2400" b="1" dirty="0">
              <a:solidFill>
                <a:srgbClr val="EC6000"/>
              </a:solidFill>
              <a:latin typeface="+mn-ea"/>
              <a:ea typeface="+mn-ea"/>
              <a:cs typeface="黑体" panose="02010609060101010101" pitchFamily="49" charset="-122"/>
            </a:endParaRPr>
          </a:p>
        </p:txBody>
      </p:sp>
      <p:graphicFrame>
        <p:nvGraphicFramePr>
          <p:cNvPr id="5" name="内容占位符 3"/>
          <p:cNvGraphicFramePr>
            <a:graphicFrameLocks noGrp="1"/>
          </p:cNvGraphicFramePr>
          <p:nvPr>
            <p:ph idx="1"/>
          </p:nvPr>
        </p:nvGraphicFramePr>
        <p:xfrm>
          <a:off x="1763306" y="1484526"/>
          <a:ext cx="5635896" cy="4789805"/>
        </p:xfrm>
        <a:graphic>
          <a:graphicData uri="http://schemas.openxmlformats.org/drawingml/2006/table">
            <a:tbl>
              <a:tblPr firstRow="1" bandRow="1">
                <a:tableStyleId>{5C22544A-7EE6-4342-B048-85BDC9FD1C3A}</a:tableStyleId>
              </a:tblPr>
              <a:tblGrid>
                <a:gridCol w="1974215"/>
                <a:gridCol w="3661681"/>
              </a:tblGrid>
              <a:tr h="304800">
                <a:tc>
                  <a:txBody>
                    <a:bodyPr/>
                    <a:lstStyle/>
                    <a:p>
                      <a:pPr algn="ctr"/>
                      <a:r>
                        <a:rPr lang="zh-CN" altLang="en-US" sz="1400" dirty="0" smtClean="0">
                          <a:solidFill>
                            <a:schemeClr val="tx1"/>
                          </a:solidFill>
                          <a:latin typeface="等线" panose="02010600030101010101" pitchFamily="2" charset="-122"/>
                          <a:ea typeface="等线" panose="02010600030101010101" pitchFamily="2" charset="-122"/>
                        </a:rPr>
                        <a:t>多</a:t>
                      </a:r>
                      <a:r>
                        <a:rPr lang="en-US" altLang="zh-CN" sz="1400" dirty="0" smtClean="0">
                          <a:solidFill>
                            <a:schemeClr val="tx1"/>
                          </a:solidFill>
                          <a:latin typeface="等线" panose="02010600030101010101" pitchFamily="2" charset="-122"/>
                          <a:ea typeface="等线" panose="02010600030101010101" pitchFamily="2" charset="-122"/>
                        </a:rPr>
                        <a:t>/</a:t>
                      </a:r>
                      <a:r>
                        <a:rPr lang="zh-CN" altLang="en-US" sz="1400" dirty="0" smtClean="0">
                          <a:solidFill>
                            <a:schemeClr val="tx1"/>
                          </a:solidFill>
                          <a:latin typeface="等线" panose="02010600030101010101" pitchFamily="2" charset="-122"/>
                          <a:ea typeface="等线" panose="02010600030101010101" pitchFamily="2" charset="-122"/>
                        </a:rPr>
                        <a:t>空</a:t>
                      </a:r>
                      <a:endParaRPr lang="zh-CN" altLang="en-US" sz="1400" dirty="0">
                        <a:solidFill>
                          <a:schemeClr val="tx1"/>
                        </a:solidFill>
                        <a:latin typeface="等线" panose="02010600030101010101" pitchFamily="2" charset="-122"/>
                        <a:ea typeface="等线" panose="02010600030101010101" pitchFamily="2" charset="-122"/>
                      </a:endParaRPr>
                    </a:p>
                  </a:txBody>
                  <a:tcPr>
                    <a:solidFill>
                      <a:srgbClr val="F39464"/>
                    </a:solidFill>
                  </a:tcPr>
                </a:tc>
                <a:tc>
                  <a:txBody>
                    <a:bodyPr/>
                    <a:lstStyle/>
                    <a:p>
                      <a:pPr algn="ctr"/>
                      <a:r>
                        <a:rPr lang="zh-CN" altLang="en-US" sz="1400" dirty="0" smtClean="0">
                          <a:solidFill>
                            <a:schemeClr val="tx1"/>
                          </a:solidFill>
                          <a:latin typeface="等线" panose="02010600030101010101" pitchFamily="2" charset="-122"/>
                          <a:ea typeface="等线" panose="02010600030101010101" pitchFamily="2" charset="-122"/>
                        </a:rPr>
                        <a:t>多头逻辑</a:t>
                      </a:r>
                      <a:endParaRPr lang="zh-CN" altLang="en-US" sz="1400" dirty="0">
                        <a:solidFill>
                          <a:schemeClr val="tx1"/>
                        </a:solidFill>
                        <a:latin typeface="等线" panose="02010600030101010101" pitchFamily="2" charset="-122"/>
                        <a:ea typeface="等线" panose="02010600030101010101" pitchFamily="2" charset="-122"/>
                      </a:endParaRPr>
                    </a:p>
                  </a:txBody>
                  <a:tcPr>
                    <a:solidFill>
                      <a:srgbClr val="F39464"/>
                    </a:solidFill>
                  </a:tcPr>
                </a:tc>
              </a:tr>
              <a:tr h="404849">
                <a:tc rowSpan="4">
                  <a:txBody>
                    <a:bodyPr/>
                    <a:lstStyle/>
                    <a:p>
                      <a:pPr algn="ctr">
                        <a:lnSpc>
                          <a:spcPct val="110000"/>
                        </a:lnSpc>
                      </a:pPr>
                      <a:endParaRPr lang="en-US" altLang="zh-CN" sz="1400" dirty="0" smtClean="0">
                        <a:latin typeface="等线" panose="02010600030101010101" pitchFamily="2" charset="-122"/>
                        <a:ea typeface="等线" panose="02010600030101010101" pitchFamily="2" charset="-122"/>
                      </a:endParaRPr>
                    </a:p>
                    <a:p>
                      <a:pPr algn="ctr">
                        <a:lnSpc>
                          <a:spcPct val="110000"/>
                        </a:lnSpc>
                      </a:pPr>
                      <a:endParaRPr lang="en-US" altLang="zh-CN" sz="1400" dirty="0" smtClean="0">
                        <a:latin typeface="等线" panose="02010600030101010101" pitchFamily="2" charset="-122"/>
                        <a:ea typeface="等线" panose="02010600030101010101" pitchFamily="2" charset="-122"/>
                      </a:endParaRPr>
                    </a:p>
                    <a:p>
                      <a:pPr algn="ctr">
                        <a:lnSpc>
                          <a:spcPct val="110000"/>
                        </a:lnSpc>
                      </a:pPr>
                      <a:endParaRPr lang="en-US" altLang="zh-CN" sz="1400" dirty="0" smtClean="0">
                        <a:latin typeface="等线" panose="02010600030101010101" pitchFamily="2" charset="-122"/>
                        <a:ea typeface="等线" panose="02010600030101010101" pitchFamily="2" charset="-122"/>
                      </a:endParaRPr>
                    </a:p>
                    <a:p>
                      <a:pPr algn="ctr">
                        <a:lnSpc>
                          <a:spcPct val="110000"/>
                        </a:lnSpc>
                      </a:pPr>
                      <a:r>
                        <a:rPr lang="zh-CN" altLang="en-US" sz="1400" dirty="0" smtClean="0">
                          <a:latin typeface="等线" panose="02010600030101010101" pitchFamily="2" charset="-122"/>
                          <a:ea typeface="等线" panose="02010600030101010101" pitchFamily="2" charset="-122"/>
                        </a:rPr>
                        <a:t>多头逻辑</a:t>
                      </a:r>
                      <a:endParaRPr lang="zh-CN" altLang="en-US" sz="1400" dirty="0">
                        <a:latin typeface="等线" panose="02010600030101010101" pitchFamily="2" charset="-122"/>
                        <a:ea typeface="等线" panose="02010600030101010101" pitchFamily="2" charset="-122"/>
                      </a:endParaRPr>
                    </a:p>
                  </a:txBody>
                  <a:tcPr/>
                </a:tc>
                <a:tc>
                  <a:txBody>
                    <a:bodyPr/>
                    <a:lstStyle/>
                    <a:p>
                      <a:pPr algn="ctr"/>
                      <a:r>
                        <a:rPr lang="zh-CN" altLang="en-US" sz="1400" dirty="0" smtClean="0">
                          <a:latin typeface="等线" panose="02010600030101010101" pitchFamily="2" charset="-122"/>
                          <a:ea typeface="等线" panose="02010600030101010101" pitchFamily="2" charset="-122"/>
                        </a:rPr>
                        <a:t>中期产能天花板确定</a:t>
                      </a:r>
                      <a:endParaRPr lang="zh-CN" altLang="en-US" sz="1400" dirty="0" smtClean="0">
                        <a:latin typeface="等线" panose="02010600030101010101" pitchFamily="2" charset="-122"/>
                        <a:ea typeface="等线" panose="02010600030101010101" pitchFamily="2" charset="-122"/>
                      </a:endParaRPr>
                    </a:p>
                  </a:txBody>
                  <a:tcPr/>
                </a:tc>
              </a:tr>
              <a:tr h="471805">
                <a:tc vMerge="1">
                  <a:tcPr/>
                </a:tc>
                <a:tc>
                  <a:txBody>
                    <a:bodyPr/>
                    <a:lstStyle/>
                    <a:p>
                      <a:pPr algn="ctr"/>
                      <a:r>
                        <a:rPr lang="zh-CN" altLang="en-US" sz="1400" dirty="0" smtClean="0">
                          <a:latin typeface="等线" panose="02010600030101010101" pitchFamily="2" charset="-122"/>
                          <a:ea typeface="等线" panose="02010600030101010101" pitchFamily="2" charset="-122"/>
                        </a:rPr>
                        <a:t>冶炼厂限电减产</a:t>
                      </a:r>
                      <a:endParaRPr lang="zh-CN" altLang="en-US" sz="1400" dirty="0" smtClean="0">
                        <a:latin typeface="等线" panose="02010600030101010101" pitchFamily="2" charset="-122"/>
                        <a:ea typeface="等线" panose="02010600030101010101" pitchFamily="2" charset="-122"/>
                      </a:endParaRPr>
                    </a:p>
                  </a:txBody>
                  <a:tcPr/>
                </a:tc>
              </a:tr>
              <a:tr h="527173">
                <a:tc vMerge="1">
                  <a:tcPr/>
                </a:tc>
                <a:tc>
                  <a:txBody>
                    <a:bodyPr/>
                    <a:lstStyle/>
                    <a:p>
                      <a:pPr algn="ctr"/>
                      <a:r>
                        <a:rPr lang="zh-CN" altLang="en-US" sz="1400" dirty="0" smtClean="0">
                          <a:latin typeface="等线" panose="02010600030101010101" pitchFamily="2" charset="-122"/>
                          <a:ea typeface="等线" panose="02010600030101010101" pitchFamily="2" charset="-122"/>
                        </a:rPr>
                        <a:t>海外能源短缺难解</a:t>
                      </a:r>
                      <a:endParaRPr lang="zh-CN" altLang="en-US" sz="1400" dirty="0" smtClean="0">
                        <a:latin typeface="等线" panose="02010600030101010101" pitchFamily="2" charset="-122"/>
                        <a:ea typeface="等线" panose="02010600030101010101" pitchFamily="2" charset="-122"/>
                      </a:endParaRPr>
                    </a:p>
                  </a:txBody>
                  <a:tcPr/>
                </a:tc>
              </a:tr>
              <a:tr h="438139">
                <a:tc vMerge="1">
                  <a:tcPr/>
                </a:tc>
                <a:tc>
                  <a:txBody>
                    <a:bodyPr/>
                    <a:lstStyle/>
                    <a:p>
                      <a:pPr algn="ctr"/>
                      <a:r>
                        <a:rPr lang="zh-CN" altLang="en-US" sz="1400" dirty="0" smtClean="0">
                          <a:latin typeface="等线" panose="02010600030101010101" pitchFamily="2" charset="-122"/>
                          <a:ea typeface="等线" panose="02010600030101010101" pitchFamily="2" charset="-122"/>
                        </a:rPr>
                        <a:t>海外消费较好</a:t>
                      </a:r>
                      <a:endParaRPr lang="zh-CN" altLang="en-US" sz="1400" dirty="0" smtClean="0">
                        <a:latin typeface="等线" panose="02010600030101010101" pitchFamily="2" charset="-122"/>
                        <a:ea typeface="等线" panose="02010600030101010101" pitchFamily="2" charset="-122"/>
                      </a:endParaRPr>
                    </a:p>
                  </a:txBody>
                  <a:tcPr/>
                </a:tc>
              </a:tr>
              <a:tr h="528443">
                <a:tc rowSpan="3">
                  <a:txBody>
                    <a:bodyPr/>
                    <a:lstStyle/>
                    <a:p>
                      <a:pPr algn="ctr">
                        <a:lnSpc>
                          <a:spcPct val="110000"/>
                        </a:lnSpc>
                      </a:pPr>
                      <a:endParaRPr lang="en-US" altLang="zh-CN" sz="1400" dirty="0" smtClean="0">
                        <a:latin typeface="等线" panose="02010600030101010101" pitchFamily="2" charset="-122"/>
                        <a:ea typeface="等线" panose="02010600030101010101" pitchFamily="2" charset="-122"/>
                      </a:endParaRPr>
                    </a:p>
                    <a:p>
                      <a:pPr algn="ctr">
                        <a:lnSpc>
                          <a:spcPct val="110000"/>
                        </a:lnSpc>
                      </a:pPr>
                      <a:endParaRPr lang="en-US" altLang="zh-CN" sz="1400" dirty="0" smtClean="0">
                        <a:latin typeface="等线" panose="02010600030101010101" pitchFamily="2" charset="-122"/>
                        <a:ea typeface="等线" panose="02010600030101010101" pitchFamily="2" charset="-122"/>
                      </a:endParaRPr>
                    </a:p>
                    <a:p>
                      <a:pPr algn="ctr">
                        <a:lnSpc>
                          <a:spcPct val="110000"/>
                        </a:lnSpc>
                      </a:pPr>
                      <a:endParaRPr lang="en-US" altLang="zh-CN" sz="1400" dirty="0" smtClean="0">
                        <a:latin typeface="等线" panose="02010600030101010101" pitchFamily="2" charset="-122"/>
                        <a:ea typeface="等线" panose="02010600030101010101" pitchFamily="2" charset="-122"/>
                      </a:endParaRPr>
                    </a:p>
                    <a:p>
                      <a:pPr algn="ctr">
                        <a:lnSpc>
                          <a:spcPct val="110000"/>
                        </a:lnSpc>
                      </a:pPr>
                      <a:r>
                        <a:rPr lang="zh-CN" altLang="en-US" sz="1400" dirty="0" smtClean="0">
                          <a:latin typeface="等线" panose="02010600030101010101" pitchFamily="2" charset="-122"/>
                          <a:ea typeface="等线" panose="02010600030101010101" pitchFamily="2" charset="-122"/>
                        </a:rPr>
                        <a:t>空头逻辑</a:t>
                      </a:r>
                      <a:endParaRPr lang="en-US" altLang="zh-CN" sz="1400" dirty="0" smtClean="0">
                        <a:latin typeface="等线" panose="02010600030101010101" pitchFamily="2" charset="-122"/>
                        <a:ea typeface="等线" panose="02010600030101010101" pitchFamily="2" charset="-122"/>
                      </a:endParaRPr>
                    </a:p>
                    <a:p>
                      <a:pPr algn="ctr">
                        <a:lnSpc>
                          <a:spcPct val="110000"/>
                        </a:lnSpc>
                      </a:pPr>
                      <a:endParaRPr lang="en-US" altLang="zh-CN" sz="1400" dirty="0" smtClean="0">
                        <a:latin typeface="等线" panose="02010600030101010101" pitchFamily="2" charset="-122"/>
                        <a:ea typeface="等线" panose="02010600030101010101" pitchFamily="2" charset="-122"/>
                      </a:endParaRPr>
                    </a:p>
                    <a:p>
                      <a:pPr algn="ctr"/>
                      <a:endParaRPr lang="zh-CN" altLang="en-US" sz="1400" dirty="0">
                        <a:latin typeface="等线" panose="02010600030101010101" pitchFamily="2" charset="-122"/>
                        <a:ea typeface="等线" panose="02010600030101010101" pitchFamily="2" charset="-122"/>
                      </a:endParaRPr>
                    </a:p>
                  </a:txBody>
                  <a:tcPr/>
                </a:tc>
                <a:tc>
                  <a:txBody>
                    <a:bodyPr/>
                    <a:lstStyle/>
                    <a:p>
                      <a:pPr algn="ctr"/>
                      <a:r>
                        <a:rPr lang="zh-CN" altLang="en-US" sz="1400" dirty="0" smtClean="0">
                          <a:latin typeface="等线" panose="02010600030101010101" pitchFamily="2" charset="-122"/>
                          <a:ea typeface="等线" panose="02010600030101010101" pitchFamily="2" charset="-122"/>
                        </a:rPr>
                        <a:t>宏观流动性边际收紧</a:t>
                      </a:r>
                      <a:endParaRPr lang="en-US" altLang="zh-CN" sz="1400" dirty="0" smtClean="0">
                        <a:latin typeface="等线" panose="02010600030101010101" pitchFamily="2" charset="-122"/>
                        <a:ea typeface="等线" panose="02010600030101010101" pitchFamily="2" charset="-122"/>
                      </a:endParaRPr>
                    </a:p>
                  </a:txBody>
                  <a:tcPr marL="0" marR="0" marT="0" marB="0" anchor="ctr"/>
                </a:tc>
              </a:tr>
              <a:tr h="528443">
                <a:tc vMerge="1">
                  <a:tcPr/>
                </a:tc>
                <a:tc>
                  <a:txBody>
                    <a:bodyPr/>
                    <a:lstStyle/>
                    <a:p>
                      <a:pPr algn="ctr">
                        <a:lnSpc>
                          <a:spcPct val="160000"/>
                        </a:lnSpc>
                      </a:pPr>
                      <a:r>
                        <a:rPr lang="zh-CN" altLang="en-US" sz="1400" dirty="0" smtClean="0">
                          <a:latin typeface="等线" panose="02010600030101010101" pitchFamily="2" charset="-122"/>
                          <a:ea typeface="等线" panose="02010600030101010101" pitchFamily="2" charset="-122"/>
                        </a:rPr>
                        <a:t>政策指导煤价共振</a:t>
                      </a:r>
                      <a:endParaRPr lang="zh-CN" altLang="en-US" sz="1400" dirty="0" smtClean="0">
                        <a:latin typeface="等线" panose="02010600030101010101" pitchFamily="2" charset="-122"/>
                        <a:ea typeface="等线" panose="02010600030101010101" pitchFamily="2" charset="-122"/>
                      </a:endParaRPr>
                    </a:p>
                  </a:txBody>
                  <a:tcPr/>
                </a:tc>
              </a:tr>
              <a:tr h="528955">
                <a:tc vMerge="1">
                  <a:tcPr/>
                </a:tc>
                <a:tc>
                  <a:txBody>
                    <a:bodyPr/>
                    <a:lstStyle/>
                    <a:p>
                      <a:pPr algn="ctr">
                        <a:lnSpc>
                          <a:spcPct val="160000"/>
                        </a:lnSpc>
                      </a:pPr>
                      <a:r>
                        <a:rPr lang="zh-CN" altLang="en-US" sz="1400" dirty="0">
                          <a:latin typeface="等线" panose="02010600030101010101" pitchFamily="2" charset="-122"/>
                          <a:ea typeface="等线" panose="02010600030101010101" pitchFamily="2" charset="-122"/>
                        </a:rPr>
                        <a:t>需求环比走弱</a:t>
                      </a:r>
                      <a:endParaRPr lang="zh-CN" altLang="en-US" sz="1400" dirty="0">
                        <a:latin typeface="等线" panose="02010600030101010101" pitchFamily="2" charset="-122"/>
                        <a:ea typeface="等线" panose="02010600030101010101" pitchFamily="2" charset="-122"/>
                      </a:endParaRPr>
                    </a:p>
                  </a:txBody>
                  <a:tcPr/>
                </a:tc>
              </a:tr>
              <a:tr h="528443">
                <a:tc>
                  <a:txBody>
                    <a:bodyPr/>
                    <a:lstStyle/>
                    <a:p>
                      <a:pPr algn="ctr">
                        <a:lnSpc>
                          <a:spcPct val="150000"/>
                        </a:lnSpc>
                      </a:pPr>
                      <a:r>
                        <a:rPr lang="zh-CN" altLang="en-US" sz="1400" dirty="0" smtClean="0">
                          <a:latin typeface="等线" panose="02010600030101010101" pitchFamily="2" charset="-122"/>
                          <a:ea typeface="等线" panose="02010600030101010101" pitchFamily="2" charset="-122"/>
                        </a:rPr>
                        <a:t>市场博弈主要矛盾</a:t>
                      </a:r>
                      <a:endParaRPr lang="zh-CN" altLang="en-US" sz="1400" dirty="0">
                        <a:latin typeface="等线" panose="02010600030101010101" pitchFamily="2" charset="-122"/>
                        <a:ea typeface="等线" panose="02010600030101010101" pitchFamily="2" charset="-122"/>
                      </a:endParaRPr>
                    </a:p>
                  </a:txBody>
                  <a:tcPr/>
                </a:tc>
                <a:tc>
                  <a:txBody>
                    <a:bodyPr/>
                    <a:lstStyle/>
                    <a:p>
                      <a:pPr algn="ctr">
                        <a:lnSpc>
                          <a:spcPct val="150000"/>
                        </a:lnSpc>
                      </a:pPr>
                      <a:r>
                        <a:rPr lang="zh-CN" sz="1400" dirty="0" smtClean="0">
                          <a:latin typeface="等线" panose="02010600030101010101" pitchFamily="2" charset="-122"/>
                          <a:ea typeface="等线" panose="02010600030101010101" pitchFamily="2" charset="-122"/>
                          <a:sym typeface="+mn-ea"/>
                        </a:rPr>
                        <a:t>供给收缩与需求放缓的博弈</a:t>
                      </a:r>
                      <a:endParaRPr lang="en-US" altLang="zh-CN" sz="1400" dirty="0">
                        <a:latin typeface="等线" panose="02010600030101010101" pitchFamily="2" charset="-122"/>
                        <a:ea typeface="等线" panose="02010600030101010101" pitchFamily="2" charset="-122"/>
                      </a:endParaRPr>
                    </a:p>
                  </a:txBody>
                  <a:tcPr/>
                </a:tc>
              </a:tr>
              <a:tr h="528443">
                <a:tc>
                  <a:txBody>
                    <a:bodyPr/>
                    <a:lstStyle/>
                    <a:p>
                      <a:pPr algn="ctr">
                        <a:lnSpc>
                          <a:spcPct val="160000"/>
                        </a:lnSpc>
                      </a:pPr>
                      <a:r>
                        <a:rPr lang="zh-CN" altLang="en-US" sz="1400" dirty="0" smtClean="0">
                          <a:latin typeface="等线" panose="02010600030101010101" pitchFamily="2" charset="-122"/>
                          <a:ea typeface="等线" panose="02010600030101010101" pitchFamily="2" charset="-122"/>
                        </a:rPr>
                        <a:t>总结</a:t>
                      </a:r>
                      <a:endParaRPr lang="zh-CN" altLang="en-US" sz="1400" dirty="0">
                        <a:latin typeface="等线" panose="02010600030101010101" pitchFamily="2" charset="-122"/>
                        <a:ea typeface="等线" panose="02010600030101010101" pitchFamily="2" charset="-122"/>
                      </a:endParaRPr>
                    </a:p>
                  </a:txBody>
                  <a:tcPr/>
                </a:tc>
                <a:tc>
                  <a:txBody>
                    <a:bodyPr/>
                    <a:lstStyle/>
                    <a:p>
                      <a:pPr algn="ctr">
                        <a:lnSpc>
                          <a:spcPct val="150000"/>
                        </a:lnSpc>
                      </a:pPr>
                      <a:r>
                        <a:rPr lang="zh-CN" altLang="en-US" sz="1400" dirty="0" smtClean="0">
                          <a:latin typeface="等线" panose="02010600030101010101" pitchFamily="2" charset="-122"/>
                          <a:ea typeface="等线" panose="02010600030101010101" pitchFamily="2" charset="-122"/>
                        </a:rPr>
                        <a:t>中性</a:t>
                      </a:r>
                      <a:endParaRPr lang="zh-CN" altLang="en-US" sz="1400" dirty="0" smtClean="0">
                        <a:latin typeface="等线" panose="02010600030101010101" pitchFamily="2" charset="-122"/>
                        <a:ea typeface="等线" panose="02010600030101010101" pitchFamily="2" charset="-122"/>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93987"/>
            <a:ext cx="7772400" cy="1470025"/>
          </a:xfrm>
        </p:spPr>
        <p:txBody>
          <a:bodyPr>
            <a:normAutofit/>
          </a:bodyPr>
          <a:lstStyle/>
          <a:p>
            <a:pPr algn="ctr"/>
            <a:r>
              <a:rPr lang="zh-CN" altLang="en-US" sz="3000" dirty="0">
                <a:solidFill>
                  <a:srgbClr val="EC6000"/>
                </a:solidFill>
              </a:rPr>
              <a:t>第二部分：市场供需</a:t>
            </a:r>
            <a:r>
              <a:rPr lang="zh-CN" altLang="en-US" sz="3000" dirty="0" smtClean="0">
                <a:solidFill>
                  <a:srgbClr val="EC6000"/>
                </a:solidFill>
              </a:rPr>
              <a:t>情况</a:t>
            </a:r>
            <a:endParaRPr lang="zh-CN" altLang="en-US" sz="3000" dirty="0">
              <a:solidFill>
                <a:srgbClr val="EC6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a:spLocks noChangeArrowheads="1"/>
          </p:cNvSpPr>
          <p:nvPr/>
        </p:nvSpPr>
        <p:spPr bwMode="auto">
          <a:xfrm>
            <a:off x="35195" y="908674"/>
            <a:ext cx="7801326"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zh-CN" altLang="en-US" sz="2400" b="1" dirty="0" smtClean="0">
                <a:solidFill>
                  <a:srgbClr val="EC6000"/>
                </a:solidFill>
                <a:latin typeface="+mn-ea"/>
                <a:ea typeface="+mn-ea"/>
                <a:cs typeface="黑体" panose="02010609060101010101" pitchFamily="49" charset="-122"/>
              </a:rPr>
              <a:t>（一）供应</a:t>
            </a:r>
            <a:r>
              <a:rPr lang="en-US" altLang="zh-CN" sz="2400" b="1" dirty="0" smtClean="0">
                <a:solidFill>
                  <a:srgbClr val="EC6000"/>
                </a:solidFill>
                <a:latin typeface="+mn-ea"/>
                <a:ea typeface="+mn-ea"/>
                <a:cs typeface="黑体" panose="02010609060101010101" pitchFamily="49" charset="-122"/>
              </a:rPr>
              <a:t>1.0</a:t>
            </a:r>
            <a:r>
              <a:rPr lang="zh-CN" altLang="en-US" sz="2400" b="1" dirty="0" smtClean="0">
                <a:solidFill>
                  <a:srgbClr val="EC6000"/>
                </a:solidFill>
                <a:latin typeface="+mn-ea"/>
                <a:ea typeface="+mn-ea"/>
                <a:cs typeface="黑体" panose="02010609060101010101" pitchFamily="49" charset="-122"/>
              </a:rPr>
              <a:t>：铝土矿国内偏紧，全球宽松</a:t>
            </a:r>
            <a:endParaRPr lang="zh-CN" altLang="en-US" sz="2400" b="1" dirty="0" smtClean="0">
              <a:solidFill>
                <a:srgbClr val="EC6000"/>
              </a:solidFill>
              <a:latin typeface="+mn-ea"/>
              <a:ea typeface="+mn-ea"/>
              <a:cs typeface="黑体" panose="02010609060101010101" pitchFamily="49" charset="-122"/>
            </a:endParaRPr>
          </a:p>
        </p:txBody>
      </p:sp>
      <p:sp>
        <p:nvSpPr>
          <p:cNvPr id="9" name="矩形 8"/>
          <p:cNvSpPr/>
          <p:nvPr/>
        </p:nvSpPr>
        <p:spPr>
          <a:xfrm>
            <a:off x="166370" y="1325880"/>
            <a:ext cx="8963025" cy="953135"/>
          </a:xfrm>
          <a:prstGeom prst="rect">
            <a:avLst/>
          </a:prstGeom>
        </p:spPr>
        <p:txBody>
          <a:bodyPr wrap="square">
            <a:spAutoFit/>
          </a:bodyPr>
          <a:lstStyle/>
          <a:p>
            <a:pPr marL="285750" indent="-285750">
              <a:buFont typeface="Arial" panose="020B0604020202020204" pitchFamily="34" charset="0"/>
              <a:buChar char="•"/>
            </a:pPr>
            <a:r>
              <a:rPr lang="zh-CN" altLang="en-US" sz="1400" dirty="0" smtClean="0">
                <a:latin typeface="+mn-ea"/>
                <a:ea typeface="+mn-ea"/>
                <a:sym typeface="+mn-ea"/>
              </a:rPr>
              <a:t>2021 年 </a:t>
            </a:r>
            <a:r>
              <a:rPr lang="en-US" altLang="zh-CN" sz="1400" dirty="0" smtClean="0">
                <a:latin typeface="+mn-ea"/>
                <a:ea typeface="+mn-ea"/>
                <a:sym typeface="+mn-ea"/>
              </a:rPr>
              <a:t>9</a:t>
            </a:r>
            <a:r>
              <a:rPr lang="zh-CN" altLang="en-US" sz="1400" dirty="0" smtClean="0">
                <a:latin typeface="+mn-ea"/>
                <a:ea typeface="+mn-ea"/>
                <a:sym typeface="+mn-ea"/>
              </a:rPr>
              <a:t>月中国共进口铝土矿</a:t>
            </a:r>
            <a:r>
              <a:rPr lang="en-US" sz="1400" dirty="0" smtClean="0">
                <a:latin typeface="+mn-ea"/>
                <a:ea typeface="+mn-ea"/>
                <a:sym typeface="+mn-ea"/>
              </a:rPr>
              <a:t>834</a:t>
            </a:r>
            <a:r>
              <a:rPr lang="zh-CN" altLang="en-US" sz="1400" dirty="0" smtClean="0">
                <a:latin typeface="+mn-ea"/>
                <a:ea typeface="+mn-ea"/>
                <a:sym typeface="+mn-ea"/>
              </a:rPr>
              <a:t>万吨，同比降低</a:t>
            </a:r>
            <a:r>
              <a:rPr lang="en-US" sz="1400" dirty="0" smtClean="0">
                <a:latin typeface="+mn-ea"/>
                <a:ea typeface="+mn-ea"/>
                <a:sym typeface="+mn-ea"/>
              </a:rPr>
              <a:t>0.3</a:t>
            </a:r>
            <a:r>
              <a:rPr lang="zh-CN" altLang="en-US" sz="1400" dirty="0" smtClean="0">
                <a:latin typeface="+mn-ea"/>
                <a:ea typeface="+mn-ea"/>
                <a:sym typeface="+mn-ea"/>
              </a:rPr>
              <a:t>%，环比下降</a:t>
            </a:r>
            <a:r>
              <a:rPr lang="en-US" altLang="zh-CN" sz="1400" dirty="0" smtClean="0">
                <a:latin typeface="+mn-ea"/>
                <a:ea typeface="+mn-ea"/>
                <a:sym typeface="+mn-ea"/>
              </a:rPr>
              <a:t>4%</a:t>
            </a:r>
            <a:r>
              <a:rPr lang="zh-CN" altLang="en-US" sz="1400" dirty="0" smtClean="0">
                <a:latin typeface="+mn-ea"/>
                <a:ea typeface="+mn-ea"/>
                <a:sym typeface="+mn-ea"/>
              </a:rPr>
              <a:t>，连续第</a:t>
            </a:r>
            <a:r>
              <a:rPr lang="en-US" altLang="zh-CN" sz="1400" dirty="0" smtClean="0">
                <a:latin typeface="+mn-ea"/>
                <a:ea typeface="+mn-ea"/>
                <a:sym typeface="+mn-ea"/>
              </a:rPr>
              <a:t>6</a:t>
            </a:r>
            <a:r>
              <a:rPr lang="zh-CN" altLang="en-US" sz="1400" dirty="0" smtClean="0">
                <a:latin typeface="+mn-ea"/>
                <a:ea typeface="+mn-ea"/>
                <a:sym typeface="+mn-ea"/>
              </a:rPr>
              <a:t>月录得同比降幅。前九个月中国累计进口铝土矿数量8138万吨左右，相比去年减少7.53%</a:t>
            </a:r>
            <a:endParaRPr lang="zh-CN" altLang="en-US" sz="1400" dirty="0" smtClean="0">
              <a:latin typeface="+mn-ea"/>
              <a:ea typeface="+mn-ea"/>
              <a:sym typeface="+mn-ea"/>
            </a:endParaRPr>
          </a:p>
          <a:p>
            <a:pPr marL="285750" indent="-285750">
              <a:buFont typeface="Arial" panose="020B0604020202020204" pitchFamily="34" charset="0"/>
              <a:buChar char="•"/>
            </a:pPr>
            <a:r>
              <a:rPr lang="zh-CN" sz="1400" dirty="0">
                <a:latin typeface="+mn-ea"/>
                <a:ea typeface="+mn-ea"/>
                <a:sym typeface="+mn-ea"/>
              </a:rPr>
              <a:t>国内铝土矿继续上涨至</a:t>
            </a:r>
            <a:r>
              <a:rPr lang="en-US" altLang="zh-CN" sz="1400" dirty="0">
                <a:latin typeface="+mn-ea"/>
                <a:ea typeface="+mn-ea"/>
                <a:sym typeface="+mn-ea"/>
              </a:rPr>
              <a:t>511.4</a:t>
            </a:r>
            <a:r>
              <a:rPr lang="zh-CN" altLang="en-US" sz="1400" dirty="0">
                <a:latin typeface="+mn-ea"/>
                <a:ea typeface="+mn-ea"/>
                <a:sym typeface="+mn-ea"/>
              </a:rPr>
              <a:t>元</a:t>
            </a:r>
            <a:r>
              <a:rPr lang="en-US" altLang="zh-CN" sz="1400" dirty="0">
                <a:latin typeface="+mn-ea"/>
                <a:ea typeface="+mn-ea"/>
                <a:sym typeface="+mn-ea"/>
              </a:rPr>
              <a:t>/</a:t>
            </a:r>
            <a:r>
              <a:rPr lang="zh-CN" altLang="en-US" sz="1400" dirty="0">
                <a:latin typeface="+mn-ea"/>
                <a:ea typeface="+mn-ea"/>
                <a:sym typeface="+mn-ea"/>
              </a:rPr>
              <a:t>吨</a:t>
            </a:r>
            <a:r>
              <a:rPr lang="zh-CN" sz="1400" dirty="0">
                <a:latin typeface="+mn-ea"/>
                <a:ea typeface="+mn-ea"/>
                <a:sym typeface="+mn-ea"/>
              </a:rPr>
              <a:t>，周度环比</a:t>
            </a:r>
            <a:r>
              <a:rPr lang="en-US" altLang="zh-CN" sz="1400" dirty="0">
                <a:latin typeface="+mn-ea"/>
                <a:ea typeface="+mn-ea"/>
                <a:sym typeface="+mn-ea"/>
              </a:rPr>
              <a:t>+6.4</a:t>
            </a:r>
            <a:r>
              <a:rPr lang="zh-CN" sz="1400" dirty="0">
                <a:latin typeface="+mn-ea"/>
                <a:ea typeface="+mn-ea"/>
                <a:sym typeface="+mn-ea"/>
              </a:rPr>
              <a:t>，国产矿紧缺是因为山西、河南等地矿山运行产能不足，进口矿紧张则主要是因为海运费上涨。</a:t>
            </a:r>
            <a:endParaRPr lang="zh-CN" sz="1400" dirty="0">
              <a:latin typeface="+mn-ea"/>
              <a:ea typeface="+mn-ea"/>
              <a:sym typeface="+mn-ea"/>
            </a:endParaRPr>
          </a:p>
        </p:txBody>
      </p:sp>
      <p:sp>
        <p:nvSpPr>
          <p:cNvPr id="3" name="文本框 2"/>
          <p:cNvSpPr txBox="1"/>
          <p:nvPr/>
        </p:nvSpPr>
        <p:spPr>
          <a:xfrm>
            <a:off x="3399937" y="4581133"/>
            <a:ext cx="1071880" cy="245110"/>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数据来源：海关</a:t>
            </a:r>
            <a:endParaRPr lang="zh-CN" altLang="en-US" sz="1000" dirty="0" smtClean="0">
              <a:latin typeface="仿宋" panose="02010609060101010101" pitchFamily="49" charset="-122"/>
              <a:ea typeface="仿宋" panose="02010609060101010101" pitchFamily="49" charset="-122"/>
            </a:endParaRPr>
          </a:p>
        </p:txBody>
      </p:sp>
      <p:sp>
        <p:nvSpPr>
          <p:cNvPr id="11" name="文本框 10"/>
          <p:cNvSpPr txBox="1"/>
          <p:nvPr/>
        </p:nvSpPr>
        <p:spPr>
          <a:xfrm>
            <a:off x="7794050" y="4509172"/>
            <a:ext cx="1262380" cy="245110"/>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Mymetal</a:t>
            </a:r>
            <a:endParaRPr lang="en-US" altLang="zh-CN" sz="1000" dirty="0" smtClean="0">
              <a:latin typeface="仿宋" panose="02010609060101010101" pitchFamily="49" charset="-122"/>
              <a:ea typeface="仿宋" panose="02010609060101010101" pitchFamily="49" charset="-122"/>
            </a:endParaRPr>
          </a:p>
        </p:txBody>
      </p:sp>
      <p:sp>
        <p:nvSpPr>
          <p:cNvPr id="13" name="文本框 12"/>
          <p:cNvSpPr txBox="1"/>
          <p:nvPr/>
        </p:nvSpPr>
        <p:spPr>
          <a:xfrm>
            <a:off x="8100207" y="6525503"/>
            <a:ext cx="1018227" cy="246221"/>
          </a:xfrm>
          <a:prstGeom prst="rect">
            <a:avLst/>
          </a:prstGeom>
          <a:noFill/>
        </p:spPr>
        <p:txBody>
          <a:bodyPr wrap="none" rtlCol="0">
            <a:spAutoFit/>
          </a:bodyPr>
          <a:p>
            <a:r>
              <a:rPr lang="zh-CN" altLang="en-US" sz="1000" dirty="0" smtClean="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SMM</a:t>
            </a:r>
            <a:endParaRPr lang="zh-CN" altLang="en-US" sz="1000" dirty="0">
              <a:latin typeface="仿宋" panose="02010609060101010101" pitchFamily="49" charset="-122"/>
              <a:ea typeface="仿宋" panose="02010609060101010101" pitchFamily="49" charset="-122"/>
            </a:endParaRPr>
          </a:p>
        </p:txBody>
      </p:sp>
      <p:pic>
        <p:nvPicPr>
          <p:cNvPr id="7" name="图片 6"/>
          <p:cNvPicPr>
            <a:picLocks noChangeAspect="1"/>
          </p:cNvPicPr>
          <p:nvPr/>
        </p:nvPicPr>
        <p:blipFill>
          <a:blip r:embed="rId1"/>
          <a:stretch>
            <a:fillRect/>
          </a:stretch>
        </p:blipFill>
        <p:spPr>
          <a:xfrm>
            <a:off x="323850" y="2331720"/>
            <a:ext cx="4106545" cy="2195195"/>
          </a:xfrm>
          <a:prstGeom prst="rect">
            <a:avLst/>
          </a:prstGeom>
        </p:spPr>
      </p:pic>
      <p:pic>
        <p:nvPicPr>
          <p:cNvPr id="4" name="图片 3"/>
          <p:cNvPicPr>
            <a:picLocks noChangeAspect="1"/>
          </p:cNvPicPr>
          <p:nvPr/>
        </p:nvPicPr>
        <p:blipFill>
          <a:blip r:embed="rId2"/>
          <a:stretch>
            <a:fillRect/>
          </a:stretch>
        </p:blipFill>
        <p:spPr>
          <a:xfrm>
            <a:off x="4716145" y="2348865"/>
            <a:ext cx="4302760" cy="2171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35496" y="784854"/>
            <a:ext cx="9577064"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zh-CN" altLang="en-US" sz="2400" b="1" dirty="0" smtClean="0">
                <a:solidFill>
                  <a:srgbClr val="EC6000"/>
                </a:solidFill>
                <a:latin typeface="+mn-ea"/>
                <a:ea typeface="+mn-ea"/>
                <a:cs typeface="黑体" panose="02010609060101010101" pitchFamily="49" charset="-122"/>
              </a:rPr>
              <a:t>（一）供应</a:t>
            </a:r>
            <a:r>
              <a:rPr lang="en-US" altLang="zh-CN" sz="2400" b="1" dirty="0" smtClean="0">
                <a:solidFill>
                  <a:srgbClr val="EC6000"/>
                </a:solidFill>
                <a:latin typeface="+mn-ea"/>
                <a:ea typeface="+mn-ea"/>
                <a:cs typeface="黑体" panose="02010609060101010101" pitchFamily="49" charset="-122"/>
              </a:rPr>
              <a:t>2.0</a:t>
            </a:r>
            <a:r>
              <a:rPr lang="zh-CN" altLang="en-US" sz="2400" b="1" dirty="0" smtClean="0">
                <a:solidFill>
                  <a:srgbClr val="EC6000"/>
                </a:solidFill>
                <a:latin typeface="+mn-ea"/>
                <a:ea typeface="+mn-ea"/>
                <a:cs typeface="黑体" panose="02010609060101010101" pitchFamily="49" charset="-122"/>
              </a:rPr>
              <a:t>：</a:t>
            </a:r>
            <a:r>
              <a:rPr lang="zh-CN" altLang="en-US" sz="2400" b="1" dirty="0" smtClean="0">
                <a:solidFill>
                  <a:srgbClr val="EC6000"/>
                </a:solidFill>
                <a:latin typeface="+mn-ea"/>
                <a:ea typeface="+mn-ea"/>
                <a:cs typeface="黑体" panose="02010609060101010101" pitchFamily="49" charset="-122"/>
                <a:sym typeface="+mn-ea"/>
              </a:rPr>
              <a:t>氧化铝涨幅放缓</a:t>
            </a:r>
            <a:endParaRPr lang="zh-CN" altLang="en-US" sz="2400" b="1" dirty="0" smtClean="0">
              <a:solidFill>
                <a:srgbClr val="EC6000"/>
              </a:solidFill>
              <a:latin typeface="+mn-ea"/>
              <a:ea typeface="+mn-ea"/>
              <a:cs typeface="黑体" panose="02010609060101010101" pitchFamily="49" charset="-122"/>
              <a:sym typeface="+mn-ea"/>
            </a:endParaRPr>
          </a:p>
        </p:txBody>
      </p:sp>
      <p:sp>
        <p:nvSpPr>
          <p:cNvPr id="8" name="文本框 7"/>
          <p:cNvSpPr txBox="1"/>
          <p:nvPr/>
        </p:nvSpPr>
        <p:spPr>
          <a:xfrm>
            <a:off x="8243903" y="3902734"/>
            <a:ext cx="1018227"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SMM</a:t>
            </a:r>
            <a:endParaRPr lang="zh-CN" altLang="en-US" sz="1000" dirty="0">
              <a:latin typeface="仿宋" panose="02010609060101010101" pitchFamily="49" charset="-122"/>
              <a:ea typeface="仿宋" panose="02010609060101010101" pitchFamily="49" charset="-122"/>
            </a:endParaRPr>
          </a:p>
        </p:txBody>
      </p:sp>
      <p:sp>
        <p:nvSpPr>
          <p:cNvPr id="15" name="文本框 14"/>
          <p:cNvSpPr txBox="1"/>
          <p:nvPr/>
        </p:nvSpPr>
        <p:spPr>
          <a:xfrm>
            <a:off x="3419237" y="3902685"/>
            <a:ext cx="1018227"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SMM</a:t>
            </a:r>
            <a:endParaRPr lang="zh-CN" altLang="en-US" sz="1000" dirty="0">
              <a:latin typeface="仿宋" panose="02010609060101010101" pitchFamily="49" charset="-122"/>
              <a:ea typeface="仿宋" panose="02010609060101010101" pitchFamily="49" charset="-122"/>
            </a:endParaRPr>
          </a:p>
        </p:txBody>
      </p:sp>
      <p:pic>
        <p:nvPicPr>
          <p:cNvPr id="9" name="图片 8"/>
          <p:cNvPicPr>
            <a:picLocks noChangeAspect="1"/>
          </p:cNvPicPr>
          <p:nvPr/>
        </p:nvPicPr>
        <p:blipFill>
          <a:blip r:embed="rId1"/>
          <a:stretch>
            <a:fillRect/>
          </a:stretch>
        </p:blipFill>
        <p:spPr>
          <a:xfrm>
            <a:off x="107315" y="1557020"/>
            <a:ext cx="4375150" cy="2299970"/>
          </a:xfrm>
          <a:prstGeom prst="rect">
            <a:avLst/>
          </a:prstGeom>
        </p:spPr>
      </p:pic>
      <p:pic>
        <p:nvPicPr>
          <p:cNvPr id="3" name="图片 2"/>
          <p:cNvPicPr>
            <a:picLocks noChangeAspect="1"/>
          </p:cNvPicPr>
          <p:nvPr/>
        </p:nvPicPr>
        <p:blipFill>
          <a:blip r:embed="rId2"/>
          <a:stretch>
            <a:fillRect/>
          </a:stretch>
        </p:blipFill>
        <p:spPr>
          <a:xfrm>
            <a:off x="4643755" y="1557020"/>
            <a:ext cx="4237355" cy="2397125"/>
          </a:xfrm>
          <a:prstGeom prst="rect">
            <a:avLst/>
          </a:prstGeom>
        </p:spPr>
      </p:pic>
      <p:sp>
        <p:nvSpPr>
          <p:cNvPr id="10" name="矩形 9"/>
          <p:cNvSpPr/>
          <p:nvPr/>
        </p:nvSpPr>
        <p:spPr>
          <a:xfrm>
            <a:off x="4499372" y="4365001"/>
            <a:ext cx="4531598" cy="1599565"/>
          </a:xfrm>
          <a:prstGeom prst="rect">
            <a:avLst/>
          </a:prstGeom>
        </p:spPr>
        <p:txBody>
          <a:bodyPr wrap="square">
            <a:spAutoFit/>
          </a:bodyPr>
          <a:p>
            <a:pPr marL="285750" indent="-285750">
              <a:buFont typeface="Arial" panose="020B0604020202020204" pitchFamily="34" charset="0"/>
              <a:buChar char="•"/>
            </a:pPr>
            <a:r>
              <a:rPr lang="zh-CN" altLang="en-US" sz="1400" dirty="0" smtClean="0">
                <a:solidFill>
                  <a:prstClr val="black"/>
                </a:solidFill>
                <a:latin typeface="+mn-ea"/>
                <a:ea typeface="+mn-ea"/>
                <a:sym typeface="+mn-ea"/>
              </a:rPr>
              <a:t>SMM</a:t>
            </a:r>
            <a:r>
              <a:rPr lang="en-US" altLang="zh-CN" sz="1400" dirty="0" smtClean="0">
                <a:solidFill>
                  <a:prstClr val="black"/>
                </a:solidFill>
                <a:latin typeface="+mn-ea"/>
                <a:ea typeface="+mn-ea"/>
                <a:sym typeface="+mn-ea"/>
              </a:rPr>
              <a:t>9</a:t>
            </a:r>
            <a:r>
              <a:rPr lang="zh-CN" altLang="en-US" sz="1400" dirty="0" smtClean="0">
                <a:solidFill>
                  <a:prstClr val="black"/>
                </a:solidFill>
                <a:latin typeface="+mn-ea"/>
                <a:ea typeface="+mn-ea"/>
                <a:sym typeface="+mn-ea"/>
              </a:rPr>
              <a:t>月中国氧化铝产量 6</a:t>
            </a:r>
            <a:r>
              <a:rPr lang="en-US" altLang="zh-CN" sz="1400" dirty="0" smtClean="0">
                <a:solidFill>
                  <a:prstClr val="black"/>
                </a:solidFill>
                <a:latin typeface="+mn-ea"/>
                <a:ea typeface="+mn-ea"/>
                <a:sym typeface="+mn-ea"/>
              </a:rPr>
              <a:t>19.6</a:t>
            </a:r>
            <a:r>
              <a:rPr lang="zh-CN" altLang="en-US" sz="1400" dirty="0" smtClean="0">
                <a:solidFill>
                  <a:prstClr val="black"/>
                </a:solidFill>
                <a:latin typeface="+mn-ea"/>
                <a:ea typeface="+mn-ea"/>
                <a:sym typeface="+mn-ea"/>
              </a:rPr>
              <a:t>万吨，其中冶金级氧化铝598.6万吨，冶金级日</a:t>
            </a:r>
            <a:r>
              <a:rPr lang="en-US" altLang="zh-CN" sz="1400" dirty="0" smtClean="0">
                <a:solidFill>
                  <a:prstClr val="black"/>
                </a:solidFill>
                <a:latin typeface="+mn-ea"/>
                <a:ea typeface="+mn-ea"/>
                <a:sym typeface="+mn-ea"/>
              </a:rPr>
              <a:t>均产量 19.95 万吨，环比</a:t>
            </a:r>
            <a:r>
              <a:rPr lang="zh-CN" altLang="en-US" sz="1400" dirty="0" smtClean="0">
                <a:solidFill>
                  <a:prstClr val="black"/>
                </a:solidFill>
                <a:latin typeface="+mn-ea"/>
                <a:ea typeface="+mn-ea"/>
                <a:sym typeface="+mn-ea"/>
              </a:rPr>
              <a:t>增</a:t>
            </a:r>
            <a:r>
              <a:rPr lang="en-US" altLang="zh-CN" sz="1400" dirty="0" smtClean="0">
                <a:solidFill>
                  <a:prstClr val="black"/>
                </a:solidFill>
                <a:latin typeface="+mn-ea"/>
                <a:ea typeface="+mn-ea"/>
                <a:sym typeface="+mn-ea"/>
              </a:rPr>
              <a:t>0.46%，同比增长5.05%</a:t>
            </a:r>
            <a:r>
              <a:rPr lang="zh-CN" altLang="en-US" sz="1400" dirty="0" smtClean="0">
                <a:solidFill>
                  <a:prstClr val="black"/>
                </a:solidFill>
                <a:latin typeface="+mn-ea"/>
                <a:sym typeface="+mn-ea"/>
              </a:rPr>
              <a:t>。</a:t>
            </a:r>
            <a:endParaRPr lang="zh-CN" altLang="en-US" sz="1400" dirty="0" smtClean="0">
              <a:solidFill>
                <a:prstClr val="black"/>
              </a:solidFill>
              <a:latin typeface="+mn-ea"/>
              <a:sym typeface="+mn-ea"/>
            </a:endParaRPr>
          </a:p>
          <a:p>
            <a:pPr marL="285750" indent="-285750">
              <a:buFont typeface="Arial" panose="020B0604020202020204" pitchFamily="34" charset="0"/>
              <a:buChar char="•"/>
            </a:pPr>
            <a:endParaRPr sz="1400" dirty="0">
              <a:solidFill>
                <a:prstClr val="black"/>
              </a:solidFill>
              <a:latin typeface="+mn-ea"/>
              <a:ea typeface="+mn-ea"/>
              <a:sym typeface="+mn-ea"/>
            </a:endParaRPr>
          </a:p>
          <a:p>
            <a:pPr marL="285750" indent="-285750">
              <a:buFont typeface="Arial" panose="020B0604020202020204" pitchFamily="34" charset="0"/>
              <a:buChar char="•"/>
            </a:pPr>
            <a:r>
              <a:rPr lang="zh-CN" sz="1400" dirty="0">
                <a:solidFill>
                  <a:prstClr val="black"/>
                </a:solidFill>
                <a:latin typeface="+mn-ea"/>
                <a:ea typeface="+mn-ea"/>
                <a:sym typeface="+mn-ea"/>
              </a:rPr>
              <a:t>山西氧化铝成交均价</a:t>
            </a:r>
            <a:r>
              <a:rPr lang="en-US" altLang="zh-CN" sz="1400" dirty="0">
                <a:solidFill>
                  <a:prstClr val="black"/>
                </a:solidFill>
                <a:latin typeface="+mn-ea"/>
                <a:ea typeface="+mn-ea"/>
                <a:sym typeface="+mn-ea"/>
              </a:rPr>
              <a:t>4216</a:t>
            </a:r>
            <a:r>
              <a:rPr lang="zh-CN" altLang="en-US" sz="1400" dirty="0">
                <a:solidFill>
                  <a:prstClr val="black"/>
                </a:solidFill>
                <a:latin typeface="+mn-ea"/>
                <a:ea typeface="+mn-ea"/>
                <a:sym typeface="+mn-ea"/>
              </a:rPr>
              <a:t>元</a:t>
            </a:r>
            <a:r>
              <a:rPr lang="en-US" altLang="zh-CN" sz="1400" dirty="0">
                <a:solidFill>
                  <a:prstClr val="black"/>
                </a:solidFill>
                <a:latin typeface="+mn-ea"/>
                <a:ea typeface="+mn-ea"/>
                <a:sym typeface="+mn-ea"/>
              </a:rPr>
              <a:t>/</a:t>
            </a:r>
            <a:r>
              <a:rPr lang="zh-CN" altLang="en-US" sz="1400" dirty="0">
                <a:solidFill>
                  <a:prstClr val="black"/>
                </a:solidFill>
                <a:latin typeface="+mn-ea"/>
                <a:ea typeface="+mn-ea"/>
                <a:sym typeface="+mn-ea"/>
              </a:rPr>
              <a:t>吨，环比</a:t>
            </a:r>
            <a:r>
              <a:rPr lang="en-US" altLang="zh-CN" sz="1400" dirty="0">
                <a:solidFill>
                  <a:prstClr val="black"/>
                </a:solidFill>
                <a:latin typeface="+mn-ea"/>
                <a:ea typeface="+mn-ea"/>
                <a:sym typeface="+mn-ea"/>
              </a:rPr>
              <a:t>+36</a:t>
            </a:r>
            <a:r>
              <a:rPr lang="zh-CN" altLang="en-US" sz="1400" dirty="0">
                <a:solidFill>
                  <a:prstClr val="black"/>
                </a:solidFill>
                <a:latin typeface="+mn-ea"/>
                <a:ea typeface="+mn-ea"/>
                <a:sym typeface="+mn-ea"/>
              </a:rPr>
              <a:t>元</a:t>
            </a:r>
            <a:r>
              <a:rPr lang="en-US" altLang="zh-CN" sz="1400" dirty="0">
                <a:solidFill>
                  <a:prstClr val="black"/>
                </a:solidFill>
                <a:latin typeface="+mn-ea"/>
                <a:ea typeface="+mn-ea"/>
                <a:sym typeface="+mn-ea"/>
              </a:rPr>
              <a:t>/</a:t>
            </a:r>
            <a:r>
              <a:rPr lang="zh-CN" altLang="en-US" sz="1400" dirty="0">
                <a:solidFill>
                  <a:prstClr val="black"/>
                </a:solidFill>
                <a:latin typeface="+mn-ea"/>
                <a:ea typeface="+mn-ea"/>
                <a:sym typeface="+mn-ea"/>
              </a:rPr>
              <a:t>吨。因煤价和铝价大跌，贸易商离场情绪增加，氧化铝市场现货流动性严重下降，连续上涨动力明显减弱。</a:t>
            </a:r>
            <a:endParaRPr lang="zh-CN" altLang="en-US" sz="1400" dirty="0">
              <a:solidFill>
                <a:prstClr val="black"/>
              </a:solidFill>
              <a:latin typeface="+mn-ea"/>
              <a:ea typeface="+mn-ea"/>
              <a:sym typeface="+mn-ea"/>
            </a:endParaRPr>
          </a:p>
        </p:txBody>
      </p:sp>
      <p:pic>
        <p:nvPicPr>
          <p:cNvPr id="2" name="图片 1"/>
          <p:cNvPicPr>
            <a:picLocks noChangeAspect="1"/>
          </p:cNvPicPr>
          <p:nvPr/>
        </p:nvPicPr>
        <p:blipFill>
          <a:blip r:embed="rId3"/>
          <a:stretch>
            <a:fillRect/>
          </a:stretch>
        </p:blipFill>
        <p:spPr>
          <a:xfrm>
            <a:off x="260350" y="4149090"/>
            <a:ext cx="4177665" cy="2482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35496" y="784854"/>
            <a:ext cx="9577064"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zh-CN" altLang="en-US" sz="2400" b="1" dirty="0" smtClean="0">
                <a:solidFill>
                  <a:srgbClr val="EC6000"/>
                </a:solidFill>
                <a:latin typeface="+mn-ea"/>
                <a:ea typeface="+mn-ea"/>
                <a:cs typeface="黑体" panose="02010609060101010101" pitchFamily="49" charset="-122"/>
              </a:rPr>
              <a:t>（一）供应</a:t>
            </a:r>
            <a:r>
              <a:rPr lang="en-US" altLang="zh-CN" sz="2400" b="1" dirty="0" smtClean="0">
                <a:solidFill>
                  <a:srgbClr val="EC6000"/>
                </a:solidFill>
                <a:latin typeface="+mn-ea"/>
                <a:ea typeface="+mn-ea"/>
                <a:cs typeface="黑体" panose="02010609060101010101" pitchFamily="49" charset="-122"/>
              </a:rPr>
              <a:t>3.0</a:t>
            </a:r>
            <a:r>
              <a:rPr lang="zh-CN" altLang="en-US" sz="2400" b="1" dirty="0" smtClean="0">
                <a:solidFill>
                  <a:srgbClr val="EC6000"/>
                </a:solidFill>
                <a:latin typeface="+mn-ea"/>
                <a:ea typeface="+mn-ea"/>
                <a:cs typeface="黑体" panose="02010609060101010101" pitchFamily="49" charset="-122"/>
              </a:rPr>
              <a:t>：</a:t>
            </a:r>
            <a:r>
              <a:rPr lang="zh-CN" altLang="en-US" sz="2400" b="1" dirty="0" smtClean="0">
                <a:solidFill>
                  <a:srgbClr val="EC6000"/>
                </a:solidFill>
                <a:latin typeface="+mn-ea"/>
                <a:ea typeface="+mn-ea"/>
                <a:cs typeface="黑体" panose="02010609060101010101" pitchFamily="49" charset="-122"/>
                <a:sym typeface="+mn-ea"/>
              </a:rPr>
              <a:t>电解铝成本抬升</a:t>
            </a:r>
            <a:endParaRPr lang="zh-CN" altLang="en-US" sz="2400" b="1" dirty="0" smtClean="0">
              <a:solidFill>
                <a:srgbClr val="EC6000"/>
              </a:solidFill>
              <a:latin typeface="+mn-ea"/>
              <a:ea typeface="+mn-ea"/>
              <a:cs typeface="黑体" panose="02010609060101010101" pitchFamily="49" charset="-122"/>
              <a:sym typeface="+mn-ea"/>
            </a:endParaRPr>
          </a:p>
        </p:txBody>
      </p:sp>
      <p:sp>
        <p:nvSpPr>
          <p:cNvPr id="8" name="文本框 7"/>
          <p:cNvSpPr txBox="1"/>
          <p:nvPr/>
        </p:nvSpPr>
        <p:spPr>
          <a:xfrm>
            <a:off x="8099758" y="3789069"/>
            <a:ext cx="1008380" cy="245110"/>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ALD</a:t>
            </a:r>
            <a:endParaRPr lang="zh-CN" altLang="en-US" sz="1000" dirty="0">
              <a:latin typeface="仿宋" panose="02010609060101010101" pitchFamily="49" charset="-122"/>
              <a:ea typeface="仿宋" panose="02010609060101010101" pitchFamily="49" charset="-122"/>
            </a:endParaRPr>
          </a:p>
        </p:txBody>
      </p:sp>
      <p:sp>
        <p:nvSpPr>
          <p:cNvPr id="10" name="文本框 9"/>
          <p:cNvSpPr txBox="1"/>
          <p:nvPr/>
        </p:nvSpPr>
        <p:spPr>
          <a:xfrm>
            <a:off x="3563762" y="6165236"/>
            <a:ext cx="1008380" cy="245110"/>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SMM</a:t>
            </a:r>
            <a:endParaRPr lang="en-US" altLang="zh-CN" sz="1000" dirty="0" smtClean="0">
              <a:latin typeface="仿宋" panose="02010609060101010101" pitchFamily="49" charset="-122"/>
              <a:ea typeface="仿宋" panose="02010609060101010101" pitchFamily="49" charset="-122"/>
            </a:endParaRPr>
          </a:p>
        </p:txBody>
      </p:sp>
      <p:sp>
        <p:nvSpPr>
          <p:cNvPr id="15" name="文本框 14"/>
          <p:cNvSpPr txBox="1"/>
          <p:nvPr/>
        </p:nvSpPr>
        <p:spPr>
          <a:xfrm>
            <a:off x="3419237" y="3717265"/>
            <a:ext cx="1018227" cy="246221"/>
          </a:xfrm>
          <a:prstGeom prst="rect">
            <a:avLst/>
          </a:prstGeom>
          <a:noFill/>
        </p:spPr>
        <p:txBody>
          <a:bodyPr wrap="none" rtlCol="0">
            <a:spAutoFit/>
          </a:bodyPr>
          <a:lstStyle/>
          <a:p>
            <a:r>
              <a:rPr lang="zh-CN" altLang="en-US" sz="1000" dirty="0" smtClean="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SMM</a:t>
            </a:r>
            <a:endParaRPr lang="zh-CN" altLang="en-US" sz="1000" dirty="0">
              <a:latin typeface="仿宋" panose="02010609060101010101" pitchFamily="49" charset="-122"/>
              <a:ea typeface="仿宋" panose="02010609060101010101" pitchFamily="49" charset="-122"/>
            </a:endParaRPr>
          </a:p>
        </p:txBody>
      </p:sp>
      <p:sp>
        <p:nvSpPr>
          <p:cNvPr id="6" name="矩形 5"/>
          <p:cNvSpPr/>
          <p:nvPr/>
        </p:nvSpPr>
        <p:spPr>
          <a:xfrm>
            <a:off x="4602242" y="4070361"/>
            <a:ext cx="4531598" cy="953135"/>
          </a:xfrm>
          <a:prstGeom prst="rect">
            <a:avLst/>
          </a:prstGeom>
        </p:spPr>
        <p:txBody>
          <a:bodyPr wrap="square">
            <a:spAutoFit/>
          </a:bodyPr>
          <a:p>
            <a:pPr marL="285750" indent="-285750">
              <a:buFont typeface="Arial" panose="020B0604020202020204" pitchFamily="34" charset="0"/>
              <a:buChar char="•"/>
            </a:pPr>
            <a:r>
              <a:rPr lang="zh-CN" sz="1400" dirty="0" smtClean="0">
                <a:solidFill>
                  <a:prstClr val="black"/>
                </a:solidFill>
                <a:latin typeface="+mn-ea"/>
                <a:ea typeface="+mn-ea"/>
                <a:sym typeface="+mn-ea"/>
              </a:rPr>
              <a:t>上周电解铝运行产能</a:t>
            </a:r>
            <a:r>
              <a:rPr lang="en-US" altLang="zh-CN" sz="1400" dirty="0" smtClean="0">
                <a:solidFill>
                  <a:prstClr val="black"/>
                </a:solidFill>
                <a:latin typeface="+mn-ea"/>
                <a:ea typeface="+mn-ea"/>
                <a:sym typeface="+mn-ea"/>
              </a:rPr>
              <a:t>3826</a:t>
            </a:r>
            <a:r>
              <a:rPr lang="zh-CN" altLang="en-US" sz="1400" dirty="0" smtClean="0">
                <a:solidFill>
                  <a:prstClr val="black"/>
                </a:solidFill>
                <a:latin typeface="+mn-ea"/>
                <a:ea typeface="+mn-ea"/>
                <a:sym typeface="+mn-ea"/>
              </a:rPr>
              <a:t>万吨，环比</a:t>
            </a:r>
            <a:r>
              <a:rPr lang="en-US" altLang="zh-CN" sz="1400" dirty="0" smtClean="0">
                <a:solidFill>
                  <a:prstClr val="black"/>
                </a:solidFill>
                <a:latin typeface="+mn-ea"/>
                <a:ea typeface="+mn-ea"/>
                <a:sym typeface="+mn-ea"/>
              </a:rPr>
              <a:t>-31.5</a:t>
            </a:r>
            <a:r>
              <a:rPr lang="zh-CN" altLang="en-US" sz="1400" dirty="0" smtClean="0">
                <a:solidFill>
                  <a:prstClr val="black"/>
                </a:solidFill>
                <a:latin typeface="+mn-ea"/>
                <a:ea typeface="+mn-ea"/>
                <a:sym typeface="+mn-ea"/>
              </a:rPr>
              <a:t>万吨</a:t>
            </a:r>
            <a:endParaRPr lang="zh-CN" altLang="en-US" sz="1400" dirty="0" smtClean="0">
              <a:solidFill>
                <a:prstClr val="black"/>
              </a:solidFill>
              <a:latin typeface="+mn-ea"/>
              <a:ea typeface="+mn-ea"/>
              <a:sym typeface="+mn-ea"/>
            </a:endParaRPr>
          </a:p>
          <a:p>
            <a:pPr marL="285750" indent="-285750">
              <a:buFont typeface="Arial" panose="020B0604020202020204" pitchFamily="34" charset="0"/>
              <a:buChar char="•"/>
            </a:pPr>
            <a:r>
              <a:rPr lang="zh-CN" altLang="en-US" sz="1400" dirty="0" smtClean="0">
                <a:solidFill>
                  <a:prstClr val="black"/>
                </a:solidFill>
                <a:latin typeface="+mn-ea"/>
                <a:ea typeface="+mn-ea"/>
                <a:sym typeface="+mn-ea"/>
              </a:rPr>
              <a:t>上周电解铝开工率</a:t>
            </a:r>
            <a:r>
              <a:rPr lang="en-US" altLang="zh-CN" sz="1400" dirty="0" smtClean="0">
                <a:solidFill>
                  <a:prstClr val="black"/>
                </a:solidFill>
                <a:latin typeface="+mn-ea"/>
                <a:ea typeface="+mn-ea"/>
                <a:sym typeface="+mn-ea"/>
              </a:rPr>
              <a:t>89.33%</a:t>
            </a:r>
            <a:r>
              <a:rPr lang="zh-CN" altLang="en-US" sz="1400" dirty="0" smtClean="0">
                <a:solidFill>
                  <a:prstClr val="black"/>
                </a:solidFill>
                <a:latin typeface="+mn-ea"/>
                <a:ea typeface="+mn-ea"/>
                <a:sym typeface="+mn-ea"/>
              </a:rPr>
              <a:t>，环比</a:t>
            </a:r>
            <a:r>
              <a:rPr lang="en-US" altLang="zh-CN" sz="1400" dirty="0" smtClean="0">
                <a:solidFill>
                  <a:prstClr val="black"/>
                </a:solidFill>
                <a:latin typeface="+mn-ea"/>
                <a:ea typeface="+mn-ea"/>
                <a:sym typeface="+mn-ea"/>
              </a:rPr>
              <a:t>-0.73%</a:t>
            </a:r>
            <a:endParaRPr lang="zh-CN" altLang="en-US" sz="1400" dirty="0" smtClean="0">
              <a:solidFill>
                <a:prstClr val="black"/>
              </a:solidFill>
              <a:latin typeface="+mn-ea"/>
              <a:sym typeface="+mn-ea"/>
            </a:endParaRPr>
          </a:p>
          <a:p>
            <a:pPr marL="285750" indent="-285750">
              <a:buFont typeface="Arial" panose="020B0604020202020204" pitchFamily="34" charset="0"/>
              <a:buChar char="•"/>
            </a:pPr>
            <a:r>
              <a:rPr lang="en-US" altLang="zh-CN" sz="1400" dirty="0">
                <a:solidFill>
                  <a:prstClr val="black"/>
                </a:solidFill>
                <a:latin typeface="+mn-ea"/>
                <a:ea typeface="+mn-ea"/>
                <a:sym typeface="+mn-ea"/>
              </a:rPr>
              <a:t>本周国内电解铝总成本抬升至19922元/吨， 冶炼厂</a:t>
            </a:r>
            <a:r>
              <a:rPr lang="zh-CN" altLang="en-US" sz="1400" dirty="0">
                <a:solidFill>
                  <a:prstClr val="black"/>
                </a:solidFill>
                <a:latin typeface="+mn-ea"/>
                <a:ea typeface="+mn-ea"/>
                <a:sym typeface="+mn-ea"/>
              </a:rPr>
              <a:t>完全成本</a:t>
            </a:r>
            <a:r>
              <a:rPr lang="en-US" altLang="zh-CN" sz="1400" dirty="0">
                <a:solidFill>
                  <a:prstClr val="black"/>
                </a:solidFill>
                <a:latin typeface="+mn-ea"/>
                <a:ea typeface="+mn-ea"/>
                <a:sym typeface="+mn-ea"/>
              </a:rPr>
              <a:t>利润</a:t>
            </a:r>
            <a:r>
              <a:rPr lang="zh-CN" altLang="en-US" sz="1400" dirty="0">
                <a:solidFill>
                  <a:prstClr val="black"/>
                </a:solidFill>
                <a:latin typeface="+mn-ea"/>
                <a:ea typeface="+mn-ea"/>
                <a:sym typeface="+mn-ea"/>
              </a:rPr>
              <a:t>回落至</a:t>
            </a:r>
            <a:r>
              <a:rPr lang="en-US" altLang="zh-CN" sz="1400" dirty="0">
                <a:solidFill>
                  <a:prstClr val="black"/>
                </a:solidFill>
                <a:latin typeface="+mn-ea"/>
                <a:ea typeface="+mn-ea"/>
                <a:sym typeface="+mn-ea"/>
              </a:rPr>
              <a:t>208</a:t>
            </a:r>
            <a:r>
              <a:rPr lang="zh-CN" altLang="en-US" sz="1400" dirty="0">
                <a:solidFill>
                  <a:prstClr val="black"/>
                </a:solidFill>
                <a:latin typeface="+mn-ea"/>
                <a:ea typeface="+mn-ea"/>
                <a:sym typeface="+mn-ea"/>
              </a:rPr>
              <a:t>元</a:t>
            </a:r>
            <a:r>
              <a:rPr lang="en-US" altLang="zh-CN" sz="1400" dirty="0">
                <a:solidFill>
                  <a:prstClr val="black"/>
                </a:solidFill>
                <a:latin typeface="+mn-ea"/>
                <a:ea typeface="+mn-ea"/>
                <a:sym typeface="+mn-ea"/>
              </a:rPr>
              <a:t>/</a:t>
            </a:r>
            <a:r>
              <a:rPr lang="zh-CN" altLang="en-US" sz="1400" dirty="0">
                <a:solidFill>
                  <a:prstClr val="black"/>
                </a:solidFill>
                <a:latin typeface="+mn-ea"/>
                <a:ea typeface="+mn-ea"/>
                <a:sym typeface="+mn-ea"/>
              </a:rPr>
              <a:t>吨</a:t>
            </a:r>
            <a:r>
              <a:rPr lang="en-US" altLang="zh-CN" sz="1400" dirty="0">
                <a:solidFill>
                  <a:prstClr val="black"/>
                </a:solidFill>
                <a:latin typeface="+mn-ea"/>
                <a:ea typeface="+mn-ea"/>
                <a:sym typeface="+mn-ea"/>
              </a:rPr>
              <a:t>。</a:t>
            </a:r>
            <a:r>
              <a:rPr lang="zh-CN" altLang="en-US" sz="1400" dirty="0">
                <a:solidFill>
                  <a:prstClr val="black"/>
                </a:solidFill>
                <a:latin typeface="+mn-ea"/>
                <a:ea typeface="+mn-ea"/>
                <a:sym typeface="+mn-ea"/>
              </a:rPr>
              <a:t>现金利润</a:t>
            </a:r>
            <a:r>
              <a:rPr lang="en-US" altLang="zh-CN" sz="1400" dirty="0">
                <a:solidFill>
                  <a:prstClr val="black"/>
                </a:solidFill>
                <a:latin typeface="+mn-ea"/>
                <a:ea typeface="+mn-ea"/>
                <a:sym typeface="+mn-ea"/>
              </a:rPr>
              <a:t>1408</a:t>
            </a:r>
            <a:r>
              <a:rPr lang="zh-CN" altLang="en-US" sz="1400" dirty="0">
                <a:solidFill>
                  <a:prstClr val="black"/>
                </a:solidFill>
                <a:latin typeface="+mn-ea"/>
                <a:ea typeface="+mn-ea"/>
                <a:sym typeface="+mn-ea"/>
              </a:rPr>
              <a:t>元</a:t>
            </a:r>
            <a:r>
              <a:rPr lang="en-US" altLang="zh-CN" sz="1400" dirty="0">
                <a:solidFill>
                  <a:prstClr val="black"/>
                </a:solidFill>
                <a:latin typeface="+mn-ea"/>
                <a:ea typeface="+mn-ea"/>
                <a:sym typeface="+mn-ea"/>
              </a:rPr>
              <a:t>/</a:t>
            </a:r>
            <a:r>
              <a:rPr lang="zh-CN" altLang="en-US" sz="1400" dirty="0">
                <a:solidFill>
                  <a:prstClr val="black"/>
                </a:solidFill>
                <a:latin typeface="+mn-ea"/>
                <a:ea typeface="+mn-ea"/>
                <a:sym typeface="+mn-ea"/>
              </a:rPr>
              <a:t>吨</a:t>
            </a:r>
            <a:endParaRPr lang="zh-CN" altLang="en-US" sz="1400" dirty="0">
              <a:solidFill>
                <a:prstClr val="black"/>
              </a:solidFill>
              <a:latin typeface="+mn-ea"/>
              <a:ea typeface="+mn-ea"/>
              <a:sym typeface="+mn-ea"/>
            </a:endParaRPr>
          </a:p>
        </p:txBody>
      </p:sp>
      <p:pic>
        <p:nvPicPr>
          <p:cNvPr id="2" name="图片 1"/>
          <p:cNvPicPr>
            <a:picLocks noChangeAspect="1"/>
          </p:cNvPicPr>
          <p:nvPr/>
        </p:nvPicPr>
        <p:blipFill>
          <a:blip r:embed="rId1"/>
          <a:stretch>
            <a:fillRect/>
          </a:stretch>
        </p:blipFill>
        <p:spPr>
          <a:xfrm>
            <a:off x="363855" y="1499870"/>
            <a:ext cx="4238625" cy="2262505"/>
          </a:xfrm>
          <a:prstGeom prst="rect">
            <a:avLst/>
          </a:prstGeom>
        </p:spPr>
      </p:pic>
      <p:pic>
        <p:nvPicPr>
          <p:cNvPr id="7" name="图片 6"/>
          <p:cNvPicPr>
            <a:picLocks noChangeAspect="1"/>
          </p:cNvPicPr>
          <p:nvPr/>
        </p:nvPicPr>
        <p:blipFill>
          <a:blip r:embed="rId2"/>
          <a:stretch>
            <a:fillRect/>
          </a:stretch>
        </p:blipFill>
        <p:spPr>
          <a:xfrm>
            <a:off x="363855" y="3884930"/>
            <a:ext cx="4239260" cy="2215515"/>
          </a:xfrm>
          <a:prstGeom prst="rect">
            <a:avLst/>
          </a:prstGeom>
        </p:spPr>
      </p:pic>
      <p:pic>
        <p:nvPicPr>
          <p:cNvPr id="5" name="图片 4"/>
          <p:cNvPicPr>
            <a:picLocks noChangeAspect="1"/>
          </p:cNvPicPr>
          <p:nvPr/>
        </p:nvPicPr>
        <p:blipFill>
          <a:blip r:embed="rId3"/>
          <a:stretch>
            <a:fillRect/>
          </a:stretch>
        </p:blipFill>
        <p:spPr>
          <a:xfrm>
            <a:off x="4787900" y="1499870"/>
            <a:ext cx="4187825" cy="2355850"/>
          </a:xfrm>
          <a:prstGeom prst="rect">
            <a:avLst/>
          </a:prstGeom>
        </p:spPr>
      </p:pic>
    </p:spTree>
  </p:cSld>
  <p:clrMapOvr>
    <a:masterClrMapping/>
  </p:clrMapOvr>
</p:sld>
</file>

<file path=ppt/theme/theme1.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3009</Words>
  <Application>WPS 演示</Application>
  <PresentationFormat>全屏显示(4:3)</PresentationFormat>
  <Paragraphs>250</Paragraphs>
  <Slides>21</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宋体</vt:lpstr>
      <vt:lpstr>Wingdings</vt:lpstr>
      <vt:lpstr>黑体</vt:lpstr>
      <vt:lpstr>方正综艺简体</vt:lpstr>
      <vt:lpstr>微软雅黑</vt:lpstr>
      <vt:lpstr>Verdana</vt:lpstr>
      <vt:lpstr>Times</vt:lpstr>
      <vt:lpstr>Times New Roman</vt:lpstr>
      <vt:lpstr>Arial</vt:lpstr>
      <vt:lpstr>MS PGothic</vt:lpstr>
      <vt:lpstr>微软雅黑 Light</vt:lpstr>
      <vt:lpstr>等线</vt:lpstr>
      <vt:lpstr>仿宋</vt:lpstr>
      <vt:lpstr>Arial Unicode MS</vt:lpstr>
      <vt:lpstr>Arial Black</vt:lpstr>
      <vt:lpstr>华文琥珀</vt:lpstr>
      <vt:lpstr>1_默认设计模板</vt:lpstr>
      <vt:lpstr>铝周度策略报告</vt:lpstr>
      <vt:lpstr>第一部分：观点概述</vt:lpstr>
      <vt:lpstr>PowerPoint 演示文稿</vt:lpstr>
      <vt:lpstr>PowerPoint 演示文稿</vt:lpstr>
      <vt:lpstr>PowerPoint 演示文稿</vt:lpstr>
      <vt:lpstr>第二部分：市场供需情况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第三部分：库存与结构</vt:lpstr>
      <vt:lpstr>PowerPoint 演示文稿</vt:lpstr>
      <vt:lpstr>PowerPoint 演示文稿</vt:lpstr>
      <vt:lpstr>PowerPoint 演示文稿</vt:lpstr>
      <vt:lpstr>PowerPoint 演示文稿</vt:lpstr>
      <vt:lpstr>谢  谢！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sjqh</cp:lastModifiedBy>
  <cp:revision>454</cp:revision>
  <cp:lastPrinted>2020-03-16T08:21:00Z</cp:lastPrinted>
  <dcterms:created xsi:type="dcterms:W3CDTF">2019-10-09T07:35:00Z</dcterms:created>
  <dcterms:modified xsi:type="dcterms:W3CDTF">2021-10-29T07:11:04Z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